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8" r:id="rId2"/>
    <p:sldId id="329" r:id="rId3"/>
    <p:sldId id="332" r:id="rId4"/>
    <p:sldId id="353" r:id="rId5"/>
    <p:sldId id="355" r:id="rId6"/>
    <p:sldId id="356" r:id="rId7"/>
    <p:sldId id="357" r:id="rId8"/>
    <p:sldId id="358" r:id="rId9"/>
    <p:sldId id="365" r:id="rId10"/>
    <p:sldId id="366" r:id="rId11"/>
    <p:sldId id="367" r:id="rId12"/>
    <p:sldId id="368" r:id="rId13"/>
    <p:sldId id="382" r:id="rId14"/>
    <p:sldId id="369" r:id="rId15"/>
    <p:sldId id="383" r:id="rId16"/>
    <p:sldId id="370" r:id="rId17"/>
    <p:sldId id="371" r:id="rId18"/>
    <p:sldId id="372" r:id="rId19"/>
    <p:sldId id="373" r:id="rId20"/>
    <p:sldId id="374" r:id="rId21"/>
    <p:sldId id="375" r:id="rId22"/>
    <p:sldId id="354" r:id="rId23"/>
    <p:sldId id="376" r:id="rId24"/>
    <p:sldId id="352"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D392F"/>
    <a:srgbClr val="2E3948"/>
    <a:srgbClr val="F29B26"/>
    <a:srgbClr val="1A8A72"/>
    <a:srgbClr val="333F4F"/>
    <a:srgbClr val="CBCBCB"/>
    <a:srgbClr val="D5D5D5"/>
    <a:srgbClr val="785448"/>
    <a:srgbClr val="9BBB5C"/>
    <a:srgbClr val="1D97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55" autoAdjust="0"/>
    <p:restoredTop sz="94660"/>
  </p:normalViewPr>
  <p:slideViewPr>
    <p:cSldViewPr showGuides="1">
      <p:cViewPr>
        <p:scale>
          <a:sx n="66" d="100"/>
          <a:sy n="66" d="100"/>
        </p:scale>
        <p:origin x="-546" y="-540"/>
      </p:cViewPr>
      <p:guideLst>
        <p:guide orient="horz" pos="1620"/>
        <p:guide pos="2880"/>
      </p:guideLst>
    </p:cSldViewPr>
  </p:slideViewPr>
  <p:notesTextViewPr>
    <p:cViewPr>
      <p:scale>
        <a:sx n="1" d="1"/>
        <a:sy n="1" d="1"/>
      </p:scale>
      <p:origin x="0" y="0"/>
    </p:cViewPr>
  </p:notesTextViewPr>
  <p:sorterViewPr>
    <p:cViewPr>
      <p:scale>
        <a:sx n="182" d="100"/>
        <a:sy n="182" d="100"/>
      </p:scale>
      <p:origin x="0" y="-257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BB64-82C3-40D5-AC60-7A00C8971EC4}" type="datetimeFigureOut">
              <a:rPr lang="zh-CN" altLang="en-US" smtClean="0"/>
              <a:pPr/>
              <a:t>2017-06-11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8197B-F8C1-44B9-B4D6-4F6A82D8791E}" type="slidenum">
              <a:rPr lang="zh-CN" altLang="en-US" smtClean="0"/>
              <a:pPr/>
              <a:t>‹#›</a:t>
            </a:fld>
            <a:endParaRPr lang="zh-CN" altLang="en-US"/>
          </a:p>
        </p:txBody>
      </p:sp>
    </p:spTree>
    <p:extLst>
      <p:ext uri="{BB962C8B-B14F-4D97-AF65-F5344CB8AC3E}">
        <p14:creationId xmlns:p14="http://schemas.microsoft.com/office/powerpoint/2010/main" xmlns="" val="135371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a:t>
            </a:fld>
            <a:endParaRPr lang="zh-CN" altLang="en-US"/>
          </a:p>
        </p:txBody>
      </p:sp>
    </p:spTree>
    <p:extLst>
      <p:ext uri="{BB962C8B-B14F-4D97-AF65-F5344CB8AC3E}">
        <p14:creationId xmlns:p14="http://schemas.microsoft.com/office/powerpoint/2010/main" xmlns="" val="360897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10</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11</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12</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13</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14</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15</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16</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17</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18</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19</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a:t>
            </a:fld>
            <a:endParaRPr lang="zh-CN" altLang="en-US"/>
          </a:p>
        </p:txBody>
      </p:sp>
    </p:spTree>
    <p:extLst>
      <p:ext uri="{BB962C8B-B14F-4D97-AF65-F5344CB8AC3E}">
        <p14:creationId xmlns:p14="http://schemas.microsoft.com/office/powerpoint/2010/main" xmlns="" val="111246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20</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21</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22</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23</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24</a:t>
            </a:fld>
            <a:endParaRPr lang="zh-CN" altLang="en-US"/>
          </a:p>
        </p:txBody>
      </p:sp>
    </p:spTree>
    <p:extLst>
      <p:ext uri="{BB962C8B-B14F-4D97-AF65-F5344CB8AC3E}">
        <p14:creationId xmlns:p14="http://schemas.microsoft.com/office/powerpoint/2010/main" xmlns="" val="90584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3</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4</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5</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6</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7</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8</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pPr/>
              <a:t>9</a:t>
            </a:fld>
            <a:endParaRPr lang="zh-CN" altLang="en-US"/>
          </a:p>
        </p:txBody>
      </p:sp>
    </p:spTree>
    <p:extLst>
      <p:ext uri="{BB962C8B-B14F-4D97-AF65-F5344CB8AC3E}">
        <p14:creationId xmlns:p14="http://schemas.microsoft.com/office/powerpoint/2010/main" xmlns="" val="151757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259627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68783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25687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4139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349491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272423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336730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203565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76403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290698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pPr/>
              <a:t>‹#›</a:t>
            </a:fld>
            <a:endParaRPr lang="zh-CN" altLang="en-US"/>
          </a:p>
        </p:txBody>
      </p:sp>
    </p:spTree>
    <p:extLst>
      <p:ext uri="{BB962C8B-B14F-4D97-AF65-F5344CB8AC3E}">
        <p14:creationId xmlns:p14="http://schemas.microsoft.com/office/powerpoint/2010/main" xmlns="" val="41493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4355976" y="4862059"/>
            <a:ext cx="404100" cy="273844"/>
          </a:xfrm>
          <a:prstGeom prst="rect">
            <a:avLst/>
          </a:prstGeom>
        </p:spPr>
        <p:txBody>
          <a:bodyPr vert="horz" lIns="91440" tIns="45720" rIns="91440" bIns="45720" rtlCol="0" anchor="ctr"/>
          <a:lstStyle>
            <a:lvl1pPr algn="ctr">
              <a:defRPr sz="1050">
                <a:solidFill>
                  <a:schemeClr val="tx1">
                    <a:lumMod val="65000"/>
                    <a:lumOff val="35000"/>
                  </a:schemeClr>
                </a:solidFill>
              </a:defRPr>
            </a:lvl1pPr>
          </a:lstStyle>
          <a:p>
            <a:fld id="{877C4908-FE0A-43F2-B8DA-9F7993525651}" type="slidenum">
              <a:rPr lang="zh-CN" altLang="en-US" smtClean="0"/>
              <a:pPr/>
              <a:t>‹#›</a:t>
            </a:fld>
            <a:endParaRPr lang="zh-CN" altLang="en-US"/>
          </a:p>
        </p:txBody>
      </p:sp>
      <p:sp>
        <p:nvSpPr>
          <p:cNvPr id="7" name="等腰三角形 6"/>
          <p:cNvSpPr/>
          <p:nvPr userDrawn="1"/>
        </p:nvSpPr>
        <p:spPr>
          <a:xfrm rot="5400000">
            <a:off x="4680780" y="4949331"/>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 name="等腰三角形 7"/>
          <p:cNvSpPr/>
          <p:nvPr userDrawn="1"/>
        </p:nvSpPr>
        <p:spPr>
          <a:xfrm rot="16200000" flipH="1">
            <a:off x="4276024" y="4949332"/>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extLst>
      <p:ext uri="{BB962C8B-B14F-4D97-AF65-F5344CB8AC3E}">
        <p14:creationId xmlns:p14="http://schemas.microsoft.com/office/powerpoint/2010/main" xmlns="" val="365195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3651870"/>
            <a:ext cx="9144000" cy="1491630"/>
          </a:xfrm>
          <a:prstGeom prst="rect">
            <a:avLst/>
          </a:prstGeom>
          <a:solidFill>
            <a:srgbClr val="2E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0528" y="1622255"/>
            <a:ext cx="6662942" cy="354178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xmlns="" val="0"/>
              </a:ext>
            </a:extLst>
          </a:blip>
          <a:srcRect l="56633" b="41071"/>
          <a:stretch/>
        </p:blipFill>
        <p:spPr>
          <a:xfrm flipH="1">
            <a:off x="0" y="1751189"/>
            <a:ext cx="2708032" cy="1956038"/>
          </a:xfrm>
          <a:prstGeom prst="rect">
            <a:avLst/>
          </a:prstGeom>
        </p:spPr>
      </p:pic>
      <p:sp>
        <p:nvSpPr>
          <p:cNvPr id="25" name="矩形 24"/>
          <p:cNvSpPr/>
          <p:nvPr/>
        </p:nvSpPr>
        <p:spPr>
          <a:xfrm flipH="1">
            <a:off x="920022" y="1213510"/>
            <a:ext cx="5020130" cy="584775"/>
          </a:xfrm>
          <a:prstGeom prst="rect">
            <a:avLst/>
          </a:prstGeom>
          <a:ln>
            <a:noFill/>
          </a:ln>
        </p:spPr>
        <p:txBody>
          <a:bodyPr wrap="square">
            <a:spAutoFit/>
          </a:bodyPr>
          <a:lstStyle/>
          <a:p>
            <a:r>
              <a:rPr lang="zh-CN" altLang="en-US" sz="3200" b="1" dirty="0" smtClean="0">
                <a:solidFill>
                  <a:schemeClr val="tx1">
                    <a:lumMod val="65000"/>
                    <a:lumOff val="35000"/>
                  </a:schemeClr>
                </a:solidFill>
                <a:latin typeface="微软雅黑" pitchFamily="34" charset="-122"/>
                <a:ea typeface="微软雅黑" pitchFamily="34" charset="-122"/>
                <a:cs typeface="BrowalliaUPC" panose="020B0604020202020204" pitchFamily="34" charset="-34"/>
              </a:rPr>
              <a:t>常用英语术语中文解析</a:t>
            </a:r>
            <a:endParaRPr lang="en-US" altLang="zh-CN" sz="3200" b="1" dirty="0">
              <a:solidFill>
                <a:schemeClr val="tx1">
                  <a:lumMod val="65000"/>
                  <a:lumOff val="35000"/>
                </a:schemeClr>
              </a:solidFill>
              <a:latin typeface="微软雅黑" pitchFamily="34" charset="-122"/>
              <a:ea typeface="微软雅黑" pitchFamily="34" charset="-122"/>
              <a:cs typeface="BrowalliaUPC" panose="020B0604020202020204" pitchFamily="34" charset="-34"/>
            </a:endParaRPr>
          </a:p>
        </p:txBody>
      </p:sp>
      <p:sp>
        <p:nvSpPr>
          <p:cNvPr id="26" name="矩形 25"/>
          <p:cNvSpPr/>
          <p:nvPr/>
        </p:nvSpPr>
        <p:spPr>
          <a:xfrm flipH="1">
            <a:off x="920022" y="1734076"/>
            <a:ext cx="3503536" cy="400110"/>
          </a:xfrm>
          <a:prstGeom prst="rect">
            <a:avLst/>
          </a:prstGeom>
        </p:spPr>
        <p:txBody>
          <a:bodyPr wrap="square">
            <a:spAutoFit/>
          </a:bodyPr>
          <a:lstStyle/>
          <a:p>
            <a:r>
              <a:rPr lang="en-US" altLang="zh-CN" sz="2000" dirty="0" smtClean="0">
                <a:solidFill>
                  <a:srgbClr val="C00000"/>
                </a:solidFill>
                <a:latin typeface="微软雅黑" panose="020B0503020204020204" pitchFamily="34" charset="-122"/>
                <a:ea typeface="微软雅黑" panose="020B0503020204020204" pitchFamily="34" charset="-122"/>
              </a:rPr>
              <a:t> www.seotalent.tech </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920022" y="712757"/>
            <a:ext cx="4065980" cy="646331"/>
          </a:xfrm>
          <a:prstGeom prst="rect">
            <a:avLst/>
          </a:prstGeom>
          <a:ln>
            <a:noFill/>
          </a:ln>
        </p:spPr>
        <p:txBody>
          <a:bodyPr wrap="square">
            <a:spAutoFit/>
          </a:bodyPr>
          <a:lstStyle/>
          <a:p>
            <a:r>
              <a:rPr lang="en-US" altLang="zh-CN" sz="3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SEO- </a:t>
            </a:r>
            <a:r>
              <a:rPr lang="zh-CN" altLang="en-US" sz="3600" b="1" dirty="0" smtClean="0">
                <a:solidFill>
                  <a:srgbClr val="BD392F"/>
                </a:solidFill>
                <a:latin typeface="Agency FB" panose="020B0503020202020204" pitchFamily="34" charset="0"/>
                <a:ea typeface="微软雅黑" panose="020B0503020204020204" pitchFamily="34" charset="-122"/>
                <a:cs typeface="BrowalliaUPC" panose="020B0604020202020204" pitchFamily="34" charset="-34"/>
              </a:rPr>
              <a:t>搜索引擎优化</a:t>
            </a:r>
            <a:endParaRPr lang="en-US" altLang="zh-CN" sz="3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27784" y="627534"/>
            <a:ext cx="6516216" cy="2706141"/>
          </a:xfrm>
          <a:prstGeom prst="rect">
            <a:avLst/>
          </a:prstGeom>
        </p:spPr>
      </p:pic>
      <p:pic>
        <p:nvPicPr>
          <p:cNvPr id="2" name="50021">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881233" y="469075"/>
            <a:ext cx="487363" cy="487363"/>
          </a:xfrm>
          <a:prstGeom prst="rect">
            <a:avLst/>
          </a:prstGeom>
        </p:spPr>
      </p:pic>
      <p:pic>
        <p:nvPicPr>
          <p:cNvPr id="1026" name="Picture 2" descr="C:\Users\win7\Desktop\SEOTALENT网站-June 8 2017\1 面向国际市场的SEO-英文版\4. Blog Ideas\2 Tutorial-视频课程录制资料\SHENGLI barcode.png"/>
          <p:cNvPicPr>
            <a:picLocks noChangeAspect="1" noChangeArrowheads="1"/>
          </p:cNvPicPr>
          <p:nvPr/>
        </p:nvPicPr>
        <p:blipFill>
          <a:blip r:embed="rId9" cstate="print"/>
          <a:srcRect/>
          <a:stretch>
            <a:fillRect/>
          </a:stretch>
        </p:blipFill>
        <p:spPr bwMode="auto">
          <a:xfrm>
            <a:off x="5786446" y="3636515"/>
            <a:ext cx="1500198" cy="1506986"/>
          </a:xfrm>
          <a:prstGeom prst="rect">
            <a:avLst/>
          </a:prstGeom>
          <a:noFill/>
        </p:spPr>
      </p:pic>
      <p:pic>
        <p:nvPicPr>
          <p:cNvPr id="1027" name="Picture 3" descr="C:\Users\win7\Desktop\SEOTALENT网站-June 8 2017\1 面向国际市场的SEO-英文版\4. Blog Ideas\2 Tutorial-视频课程录制资料\seotalent ID photo.jpg"/>
          <p:cNvPicPr>
            <a:picLocks noChangeAspect="1" noChangeArrowheads="1"/>
          </p:cNvPicPr>
          <p:nvPr/>
        </p:nvPicPr>
        <p:blipFill>
          <a:blip r:embed="rId10" cstate="print"/>
          <a:srcRect/>
          <a:stretch>
            <a:fillRect/>
          </a:stretch>
        </p:blipFill>
        <p:spPr bwMode="auto">
          <a:xfrm>
            <a:off x="7330357" y="3643321"/>
            <a:ext cx="1456485" cy="1500180"/>
          </a:xfrm>
          <a:prstGeom prst="rect">
            <a:avLst/>
          </a:prstGeom>
          <a:noFill/>
        </p:spPr>
      </p:pic>
    </p:spTree>
    <p:extLst>
      <p:ext uri="{BB962C8B-B14F-4D97-AF65-F5344CB8AC3E}">
        <p14:creationId xmlns:p14="http://schemas.microsoft.com/office/powerpoint/2010/main" xmlns="" val="3901082642"/>
      </p:ext>
    </p:extLst>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childTnLst>
                          </p:cTn>
                        </p:par>
                        <p:par>
                          <p:cTn id="24" fill="hold">
                            <p:stCondLst>
                              <p:cond delay="3450"/>
                            </p:stCondLst>
                            <p:childTnLst>
                              <p:par>
                                <p:cTn id="25" presetID="16" presetClass="entr" presetSubtype="2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par>
                          <p:cTn id="28" fill="hold">
                            <p:stCondLst>
                              <p:cond delay="3950"/>
                            </p:stCondLst>
                            <p:childTnLst>
                              <p:par>
                                <p:cTn id="29" presetID="16" presetClass="entr" presetSubtype="2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numSld="999" showWhenStopped="0">
                <p:cTn id="32" repeatCount="indefinite" fill="remove" display="0">
                  <p:stCondLst>
                    <p:cond delay="indefinite"/>
                  </p:stCondLst>
                  <p:endCondLst>
                    <p:cond evt="onStopAudio" delay="0">
                      <p:tgtEl>
                        <p:sldTgt/>
                      </p:tgtEl>
                    </p:cond>
                  </p:endCondLst>
                </p:cTn>
                <p:tgtEl>
                  <p:spTgt spid="2"/>
                </p:tgtEl>
              </p:cMediaNode>
            </p:video>
          </p:childTnLst>
        </p:cTn>
      </p:par>
    </p:tnLst>
    <p:bldLst>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10</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85720" y="857238"/>
            <a:ext cx="6786610" cy="3816429"/>
          </a:xfrm>
          <a:prstGeom prst="rect">
            <a:avLst/>
          </a:prstGeom>
          <a:noFill/>
        </p:spPr>
        <p:txBody>
          <a:bodyPr wrap="square" rtlCol="0">
            <a:spAutoFit/>
          </a:bodyPr>
          <a:lstStyle/>
          <a:p>
            <a:r>
              <a:rPr lang="en-US" sz="3200" b="1" dirty="0" smtClean="0">
                <a:solidFill>
                  <a:srgbClr val="BD392F"/>
                </a:solidFill>
              </a:rPr>
              <a:t>URL Structure =Uniform Resource Locator </a:t>
            </a:r>
            <a:r>
              <a:rPr lang="zh-CN" altLang="en-US" sz="3200" b="1" dirty="0" smtClean="0">
                <a:solidFill>
                  <a:srgbClr val="BD392F"/>
                </a:solidFill>
              </a:rPr>
              <a:t>网页地址</a:t>
            </a:r>
            <a:endParaRPr lang="en-US" altLang="zh-CN" sz="3200" b="1" dirty="0" smtClean="0">
              <a:solidFill>
                <a:srgbClr val="BD392F"/>
              </a:solidFill>
            </a:endParaRPr>
          </a:p>
          <a:p>
            <a:endParaRPr lang="zh-CN" altLang="en-US" sz="3200" dirty="0" smtClean="0"/>
          </a:p>
          <a:p>
            <a:r>
              <a:rPr lang="en-US" sz="3200" dirty="0" smtClean="0"/>
              <a:t>An optimal URL structure will not use numbers or strange characters on the permalinks, it will be short and describe the content of the page. </a:t>
            </a:r>
            <a:endParaRPr lang="zh-CN" altLang="en-US" sz="3200"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amond(in)">
                                      <p:cBhvr>
                                        <p:cTn id="1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11</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00034" y="785800"/>
            <a:ext cx="6072230" cy="2616101"/>
          </a:xfrm>
          <a:prstGeom prst="rect">
            <a:avLst/>
          </a:prstGeom>
          <a:noFill/>
        </p:spPr>
        <p:txBody>
          <a:bodyPr wrap="square" rtlCol="0">
            <a:spAutoFit/>
          </a:bodyPr>
          <a:lstStyle/>
          <a:p>
            <a:r>
              <a:rPr lang="en-US" dirty="0" smtClean="0"/>
              <a:t> </a:t>
            </a:r>
            <a:endParaRPr lang="zh-CN" altLang="en-US" dirty="0" smtClean="0"/>
          </a:p>
          <a:p>
            <a:r>
              <a:rPr lang="en-US" sz="3200" b="1" dirty="0" smtClean="0"/>
              <a:t>Hover </a:t>
            </a:r>
            <a:r>
              <a:rPr lang="zh-CN" altLang="en-US" sz="3200" b="1" dirty="0" smtClean="0"/>
              <a:t>悬浮</a:t>
            </a:r>
            <a:endParaRPr lang="en-US" altLang="zh-CN" sz="3200" b="1" dirty="0" smtClean="0"/>
          </a:p>
          <a:p>
            <a:r>
              <a:rPr lang="en-US" altLang="zh-CN" sz="3200" b="1" dirty="0" smtClean="0"/>
              <a:t>Navigation Bar</a:t>
            </a:r>
            <a:r>
              <a:rPr lang="zh-CN" altLang="en-US" sz="3200" b="1" dirty="0" smtClean="0"/>
              <a:t>导航栏</a:t>
            </a:r>
            <a:r>
              <a:rPr lang="en-US" altLang="zh-CN" sz="3200" b="1" dirty="0" smtClean="0"/>
              <a:t> </a:t>
            </a:r>
          </a:p>
          <a:p>
            <a:r>
              <a:rPr lang="en-US" altLang="zh-CN" sz="3200" b="1" dirty="0" smtClean="0"/>
              <a:t>Main Menu </a:t>
            </a:r>
            <a:r>
              <a:rPr lang="zh-CN" altLang="en-US" sz="3200" b="1" dirty="0" smtClean="0"/>
              <a:t>主要菜单</a:t>
            </a:r>
            <a:endParaRPr lang="en-US" altLang="zh-CN" sz="3200" b="1" dirty="0" smtClean="0"/>
          </a:p>
          <a:p>
            <a:r>
              <a:rPr lang="en-US" altLang="zh-CN" sz="3200" b="1" dirty="0" smtClean="0"/>
              <a:t>Sub Menu </a:t>
            </a:r>
            <a:r>
              <a:rPr lang="zh-CN" altLang="en-US" sz="3200" b="1" dirty="0" smtClean="0"/>
              <a:t> 子菜单</a:t>
            </a:r>
            <a:endParaRPr lang="zh-CN" altLang="en-US" sz="3200"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ox(in)">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ox(in)">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amond(in)">
                                      <p:cBhvr>
                                        <p:cTn id="23"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12</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zh-CN" altLang="en-US" b="1" kern="0" dirty="0">
                <a:solidFill>
                  <a:schemeClr val="tx1">
                    <a:lumMod val="65000"/>
                    <a:lumOff val="35000"/>
                  </a:schemeClr>
                </a:solidFill>
                <a:latin typeface="微软雅黑" pitchFamily="34" charset="-122"/>
                <a:ea typeface="微软雅黑" pitchFamily="34" charset="-122"/>
                <a:cs typeface="Raleway"/>
              </a:rPr>
              <a:t>单击输入标题内容</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428596" y="1000114"/>
            <a:ext cx="6715172" cy="861774"/>
          </a:xfrm>
          <a:prstGeom prst="rect">
            <a:avLst/>
          </a:prstGeom>
          <a:noFill/>
        </p:spPr>
        <p:txBody>
          <a:bodyPr wrap="square" rtlCol="0">
            <a:spAutoFit/>
          </a:bodyPr>
          <a:lstStyle/>
          <a:p>
            <a:endParaRPr lang="zh-CN" altLang="en-US" sz="3200" dirty="0" smtClean="0"/>
          </a:p>
          <a:p>
            <a:endParaRPr lang="zh-CN" altLang="en-US" dirty="0"/>
          </a:p>
        </p:txBody>
      </p:sp>
      <p:pic>
        <p:nvPicPr>
          <p:cNvPr id="1026" name="Picture 2"/>
          <p:cNvPicPr>
            <a:picLocks noChangeAspect="1" noChangeArrowheads="1"/>
          </p:cNvPicPr>
          <p:nvPr/>
        </p:nvPicPr>
        <p:blipFill>
          <a:blip r:embed="rId6"/>
          <a:srcRect/>
          <a:stretch>
            <a:fillRect/>
          </a:stretch>
        </p:blipFill>
        <p:spPr bwMode="auto">
          <a:xfrm>
            <a:off x="0" y="0"/>
            <a:ext cx="9858375" cy="5686425"/>
          </a:xfrm>
          <a:prstGeom prst="rect">
            <a:avLst/>
          </a:prstGeom>
          <a:noFill/>
          <a:ln w="9525">
            <a:noFill/>
            <a:miter lim="800000"/>
            <a:headEnd/>
            <a:tailEnd/>
          </a:ln>
          <a:effectLst/>
        </p:spPr>
      </p:pic>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13</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428596" y="1000114"/>
            <a:ext cx="6715172" cy="1846659"/>
          </a:xfrm>
          <a:prstGeom prst="rect">
            <a:avLst/>
          </a:prstGeom>
          <a:noFill/>
        </p:spPr>
        <p:txBody>
          <a:bodyPr wrap="square" rtlCol="0">
            <a:spAutoFit/>
          </a:bodyPr>
          <a:lstStyle/>
          <a:p>
            <a:r>
              <a:rPr lang="en-US" sz="3200" dirty="0" smtClean="0"/>
              <a:t>The visible, clickable text in a</a:t>
            </a:r>
            <a:r>
              <a:rPr lang="en-US" sz="3200" b="1" dirty="0" smtClean="0"/>
              <a:t> </a:t>
            </a:r>
            <a:r>
              <a:rPr lang="en-US" sz="3200" b="1" dirty="0" smtClean="0">
                <a:solidFill>
                  <a:srgbClr val="BD392F"/>
                </a:solidFill>
              </a:rPr>
              <a:t>hyperlink</a:t>
            </a:r>
          </a:p>
          <a:p>
            <a:endParaRPr lang="en-US" altLang="zh-CN" sz="3200" b="1" dirty="0" smtClean="0"/>
          </a:p>
          <a:p>
            <a:r>
              <a:rPr lang="zh-CN" altLang="en-US" sz="3200" b="1" dirty="0" smtClean="0">
                <a:solidFill>
                  <a:srgbClr val="BD392F"/>
                </a:solidFill>
              </a:rPr>
              <a:t>超链接</a:t>
            </a:r>
            <a:endParaRPr lang="zh-CN" altLang="en-US" sz="3200" dirty="0" smtClean="0">
              <a:solidFill>
                <a:srgbClr val="BD392F"/>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14</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00034" y="500048"/>
            <a:ext cx="6786610" cy="4585871"/>
          </a:xfrm>
          <a:prstGeom prst="rect">
            <a:avLst/>
          </a:prstGeom>
          <a:noFill/>
        </p:spPr>
        <p:txBody>
          <a:bodyPr wrap="square" rtlCol="0">
            <a:spAutoFit/>
          </a:bodyPr>
          <a:lstStyle/>
          <a:p>
            <a:endParaRPr lang="en-US" sz="3200" b="1" dirty="0" smtClean="0"/>
          </a:p>
          <a:p>
            <a:r>
              <a:rPr lang="en-US" sz="3200" b="1" dirty="0" smtClean="0">
                <a:solidFill>
                  <a:srgbClr val="BD392F"/>
                </a:solidFill>
              </a:rPr>
              <a:t>site map</a:t>
            </a:r>
            <a:r>
              <a:rPr lang="en-US" sz="3200" dirty="0" smtClean="0">
                <a:solidFill>
                  <a:srgbClr val="BD392F"/>
                </a:solidFill>
              </a:rPr>
              <a:t> </a:t>
            </a:r>
            <a:r>
              <a:rPr lang="en-US" sz="3200" dirty="0" smtClean="0"/>
              <a:t>(lowercase) </a:t>
            </a:r>
            <a:endParaRPr lang="zh-CN" altLang="en-US" sz="3200" dirty="0" smtClean="0"/>
          </a:p>
          <a:p>
            <a:r>
              <a:rPr lang="en-US" sz="3200" dirty="0" smtClean="0"/>
              <a:t>Contains an organized listing of links to all pages within the website.</a:t>
            </a:r>
            <a:r>
              <a:rPr lang="zh-CN" altLang="en-US" sz="3200" dirty="0" smtClean="0"/>
              <a:t> </a:t>
            </a:r>
            <a:r>
              <a:rPr lang="en-US" sz="3200" dirty="0" smtClean="0"/>
              <a:t>Visitors may visit this page if they are having problems finding pages on your site</a:t>
            </a:r>
          </a:p>
          <a:p>
            <a:endParaRPr lang="en-US" altLang="zh-CN" sz="3200" dirty="0" smtClean="0"/>
          </a:p>
          <a:p>
            <a:r>
              <a:rPr lang="zh-CN" altLang="en-US" sz="3200" dirty="0" smtClean="0">
                <a:solidFill>
                  <a:srgbClr val="BD392F"/>
                </a:solidFill>
              </a:rPr>
              <a:t>网站地图</a:t>
            </a:r>
          </a:p>
          <a:p>
            <a:r>
              <a:rPr lang="en-US" dirty="0" smtClean="0"/>
              <a:t> </a:t>
            </a:r>
            <a:endParaRPr lang="zh-CN" altLang="en-US"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amond(in)">
                                      <p:cBhvr>
                                        <p:cTn id="7" dur="2000"/>
                                        <p:tgtEl>
                                          <p:spTgt spid="9">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diamond(in)">
                                      <p:cBhvr>
                                        <p:cTn id="10" dur="2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15</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00034" y="500048"/>
            <a:ext cx="6786610" cy="4308872"/>
          </a:xfrm>
          <a:prstGeom prst="rect">
            <a:avLst/>
          </a:prstGeom>
          <a:noFill/>
        </p:spPr>
        <p:txBody>
          <a:bodyPr wrap="square" rtlCol="0">
            <a:spAutoFit/>
          </a:bodyPr>
          <a:lstStyle/>
          <a:p>
            <a:endParaRPr lang="en-US" sz="3200" b="1" dirty="0" smtClean="0"/>
          </a:p>
          <a:p>
            <a:r>
              <a:rPr lang="en-US" sz="3200" b="1" dirty="0" smtClean="0">
                <a:solidFill>
                  <a:srgbClr val="BD392F"/>
                </a:solidFill>
              </a:rPr>
              <a:t>HTML sitemap</a:t>
            </a:r>
            <a:endParaRPr lang="zh-CN" altLang="en-US" sz="3200" b="1" dirty="0" smtClean="0">
              <a:solidFill>
                <a:srgbClr val="BD392F"/>
              </a:solidFill>
            </a:endParaRPr>
          </a:p>
          <a:p>
            <a:r>
              <a:rPr lang="en-US" sz="3200" dirty="0" smtClean="0"/>
              <a:t>An XML Sitemap, which you can submit through Google's Webmaster Tools, makes it easier for Google to discover the pages on your site.</a:t>
            </a:r>
          </a:p>
          <a:p>
            <a:endParaRPr lang="en-US" altLang="zh-CN" sz="3200" dirty="0" smtClean="0"/>
          </a:p>
          <a:p>
            <a:r>
              <a:rPr lang="en-US" altLang="zh-CN" sz="3200" b="1" dirty="0" smtClean="0">
                <a:solidFill>
                  <a:srgbClr val="BD392F"/>
                </a:solidFill>
              </a:rPr>
              <a:t>HTML</a:t>
            </a:r>
            <a:r>
              <a:rPr lang="zh-CN" altLang="en-US" sz="3200" b="1" dirty="0" smtClean="0">
                <a:solidFill>
                  <a:srgbClr val="BD392F"/>
                </a:solidFill>
              </a:rPr>
              <a:t>网站地图</a:t>
            </a:r>
            <a:endParaRPr lang="zh-CN" altLang="en-US" b="1" dirty="0" smtClean="0">
              <a:solidFill>
                <a:srgbClr val="BD392F"/>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amond(in)">
                                      <p:cBhvr>
                                        <p:cTn id="7" dur="2000"/>
                                        <p:tgtEl>
                                          <p:spTgt spid="9">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diamond(in)">
                                      <p:cBhvr>
                                        <p:cTn id="10" dur="20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16</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14282" y="642924"/>
            <a:ext cx="7143800" cy="4801314"/>
          </a:xfrm>
          <a:prstGeom prst="rect">
            <a:avLst/>
          </a:prstGeom>
          <a:noFill/>
        </p:spPr>
        <p:txBody>
          <a:bodyPr wrap="square" rtlCol="0">
            <a:spAutoFit/>
          </a:bodyPr>
          <a:lstStyle/>
          <a:p>
            <a:r>
              <a:rPr lang="en-US" sz="3200" b="1" dirty="0" smtClean="0"/>
              <a:t>1. </a:t>
            </a:r>
            <a:r>
              <a:rPr lang="en-US" sz="3200" b="1" dirty="0" smtClean="0">
                <a:solidFill>
                  <a:srgbClr val="BD392F"/>
                </a:solidFill>
              </a:rPr>
              <a:t>Title tags</a:t>
            </a:r>
            <a:r>
              <a:rPr lang="en-US" sz="3200" dirty="0" smtClean="0"/>
              <a:t>—one of the most important on-page SEO factors as they tell the search engines and the internet users what the webpage is about.  </a:t>
            </a:r>
            <a:endParaRPr lang="zh-CN" altLang="en-US" sz="3200" dirty="0" smtClean="0"/>
          </a:p>
          <a:p>
            <a:r>
              <a:rPr lang="en-US" sz="3200" dirty="0" smtClean="0"/>
              <a:t>o Title tags are unique for every page.  </a:t>
            </a:r>
            <a:endParaRPr lang="zh-CN" altLang="en-US" sz="3200" dirty="0" smtClean="0"/>
          </a:p>
          <a:p>
            <a:r>
              <a:rPr lang="en-US" sz="3200" dirty="0" smtClean="0"/>
              <a:t>o Keywords are used in the title tags.  </a:t>
            </a:r>
            <a:endParaRPr lang="zh-CN" altLang="en-US" sz="3200" dirty="0" smtClean="0"/>
          </a:p>
          <a:p>
            <a:r>
              <a:rPr lang="en-US" sz="3200" dirty="0" smtClean="0"/>
              <a:t>o The title tags are at 60 characters or less in length (including spaces).  </a:t>
            </a:r>
          </a:p>
          <a:p>
            <a:r>
              <a:rPr lang="zh-CN" altLang="en-US" sz="3200" b="1" dirty="0" smtClean="0">
                <a:solidFill>
                  <a:srgbClr val="BD392F"/>
                </a:solidFill>
              </a:rPr>
              <a:t>主题标签</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amond(in)">
                                      <p:cBhvr>
                                        <p:cTn id="13" dur="2000"/>
                                        <p:tgtEl>
                                          <p:spTgt spid="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amond(in)">
                                      <p:cBhvr>
                                        <p:cTn id="16" dur="20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17</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14282" y="642924"/>
            <a:ext cx="7215238" cy="4431983"/>
          </a:xfrm>
          <a:prstGeom prst="rect">
            <a:avLst/>
          </a:prstGeom>
          <a:noFill/>
        </p:spPr>
        <p:txBody>
          <a:bodyPr wrap="square" rtlCol="0">
            <a:spAutoFit/>
          </a:bodyPr>
          <a:lstStyle/>
          <a:p>
            <a:r>
              <a:rPr lang="en-US" sz="2400" b="1" dirty="0" smtClean="0"/>
              <a:t>2. </a:t>
            </a:r>
            <a:r>
              <a:rPr lang="en-US" sz="2400" b="1" dirty="0" smtClean="0">
                <a:solidFill>
                  <a:srgbClr val="BD392F"/>
                </a:solidFill>
              </a:rPr>
              <a:t>Meta Descriptions</a:t>
            </a:r>
            <a:r>
              <a:rPr lang="en-US" sz="2400" b="1" dirty="0" smtClean="0"/>
              <a:t>—</a:t>
            </a:r>
            <a:r>
              <a:rPr lang="en-US" sz="2400" dirty="0" smtClean="0"/>
              <a:t>while not as significant as title tags in SE rankings, they are very vital in getting internet users to click through from the SERP to your website.  </a:t>
            </a:r>
            <a:endParaRPr lang="zh-CN" altLang="en-US" sz="2400" dirty="0" smtClean="0"/>
          </a:p>
          <a:p>
            <a:r>
              <a:rPr lang="en-US" sz="2400" dirty="0" smtClean="0"/>
              <a:t>o Unique meta description for each page  </a:t>
            </a:r>
            <a:endParaRPr lang="zh-CN" altLang="en-US" sz="2400" dirty="0" smtClean="0"/>
          </a:p>
          <a:p>
            <a:r>
              <a:rPr lang="en-US" sz="2400" dirty="0" smtClean="0"/>
              <a:t>o No quotation marks as Google cuts quotes out of the meta descriptions. To be on the safe side, it is better to avoid using non-alpha characters such as !$%^&amp;*() in your meta description.  </a:t>
            </a:r>
            <a:endParaRPr lang="zh-CN" altLang="en-US" sz="2400" dirty="0" smtClean="0"/>
          </a:p>
          <a:p>
            <a:r>
              <a:rPr lang="en-US" sz="2400" dirty="0" smtClean="0"/>
              <a:t>o The description is 150-160 characters including spaces</a:t>
            </a:r>
          </a:p>
          <a:p>
            <a:endParaRPr lang="en-US" sz="2400" dirty="0" smtClean="0"/>
          </a:p>
          <a:p>
            <a:r>
              <a:rPr lang="zh-CN" altLang="en-US" sz="2400" b="1" dirty="0" smtClean="0">
                <a:solidFill>
                  <a:srgbClr val="BD392F"/>
                </a:solidFill>
              </a:rPr>
              <a:t>基本描述</a:t>
            </a:r>
            <a:r>
              <a:rPr lang="en-US" sz="2400" b="1" dirty="0" smtClean="0">
                <a:solidFill>
                  <a:srgbClr val="BD392F"/>
                </a:solidFill>
              </a:rPr>
              <a:t> </a:t>
            </a:r>
            <a:endParaRPr lang="zh-CN" altLang="en-US" sz="2400" b="1" dirty="0" smtClean="0">
              <a:solidFill>
                <a:srgbClr val="BD392F"/>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amond(in)">
                                      <p:cBhvr>
                                        <p:cTn id="13" dur="2000"/>
                                        <p:tgtEl>
                                          <p:spTgt spid="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amond(in)">
                                      <p:cBhvr>
                                        <p:cTn id="16" dur="20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18</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14282" y="642924"/>
            <a:ext cx="7072362" cy="4801314"/>
          </a:xfrm>
          <a:prstGeom prst="rect">
            <a:avLst/>
          </a:prstGeom>
          <a:noFill/>
        </p:spPr>
        <p:txBody>
          <a:bodyPr wrap="square" rtlCol="0">
            <a:spAutoFit/>
          </a:bodyPr>
          <a:lstStyle/>
          <a:p>
            <a:r>
              <a:rPr lang="zh-CN" altLang="en-US" sz="2400" dirty="0" smtClean="0"/>
              <a:t> </a:t>
            </a:r>
            <a:r>
              <a:rPr lang="en-US" sz="2400" b="1" dirty="0" smtClean="0"/>
              <a:t>3. </a:t>
            </a:r>
            <a:r>
              <a:rPr lang="en-US" sz="2400" b="1" dirty="0" smtClean="0">
                <a:solidFill>
                  <a:srgbClr val="BD392F"/>
                </a:solidFill>
              </a:rPr>
              <a:t>Content</a:t>
            </a:r>
            <a:r>
              <a:rPr lang="en-US" sz="2400" dirty="0" smtClean="0"/>
              <a:t>—is the “meat” of your website. Since the rolling out of the Google Panda in 2011, it is extremely important that the content of your website is unique and relevant. Websites that have multiple pages containing the same content or web pages that have copied content from other websites will run the risk of getting penalized by Google. Getting penalized by Google doesn’t mean lawsuits and paying fines. No, Google can do worse than that—it can remove you from its index which will eventually result to your website’s traffic (internet users coming to and from your website) and sales dropping precipitously.  </a:t>
            </a:r>
            <a:r>
              <a:rPr lang="zh-CN" altLang="en-US" sz="2400" b="1" dirty="0" smtClean="0">
                <a:solidFill>
                  <a:srgbClr val="BD392F"/>
                </a:solidFill>
              </a:rPr>
              <a:t>内容</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19</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 </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85720" y="642924"/>
            <a:ext cx="6929486" cy="4247317"/>
          </a:xfrm>
          <a:prstGeom prst="rect">
            <a:avLst/>
          </a:prstGeom>
          <a:noFill/>
        </p:spPr>
        <p:txBody>
          <a:bodyPr wrap="square" rtlCol="0">
            <a:spAutoFit/>
          </a:bodyPr>
          <a:lstStyle/>
          <a:p>
            <a:r>
              <a:rPr lang="en-US" sz="2800" dirty="0" smtClean="0"/>
              <a:t>o </a:t>
            </a:r>
            <a:r>
              <a:rPr lang="en-US" sz="2800" b="1" dirty="0" smtClean="0">
                <a:solidFill>
                  <a:srgbClr val="C00000"/>
                </a:solidFill>
              </a:rPr>
              <a:t>The keyword density</a:t>
            </a:r>
            <a:r>
              <a:rPr lang="en-US" sz="2800" dirty="0" smtClean="0">
                <a:solidFill>
                  <a:srgbClr val="C00000"/>
                </a:solidFill>
              </a:rPr>
              <a:t> </a:t>
            </a:r>
            <a:r>
              <a:rPr lang="en-US" sz="2800" dirty="0" smtClean="0"/>
              <a:t>in the body text is 20% (total number of keywords / total number of words)  </a:t>
            </a:r>
            <a:endParaRPr lang="zh-CN" altLang="en-US" sz="2800" dirty="0" smtClean="0"/>
          </a:p>
          <a:p>
            <a:r>
              <a:rPr lang="en-US" sz="2800" dirty="0" smtClean="0"/>
              <a:t>o Individual keyword density is 6% (number of individual keyword / total number of words)  </a:t>
            </a:r>
            <a:endParaRPr lang="zh-CN" altLang="en-US" sz="2800" dirty="0" smtClean="0"/>
          </a:p>
          <a:p>
            <a:r>
              <a:rPr lang="en-US" sz="2800" dirty="0" smtClean="0"/>
              <a:t>o Unique content from every medium such as press releases, social media updates, etc.  </a:t>
            </a:r>
            <a:endParaRPr lang="en-US" sz="2800" dirty="0" smtClean="0"/>
          </a:p>
          <a:p>
            <a:endParaRPr lang="en-US" altLang="zh-CN" sz="2800" dirty="0" smtClean="0"/>
          </a:p>
          <a:p>
            <a:r>
              <a:rPr lang="zh-CN" altLang="en-US" sz="2800" b="1" dirty="0" smtClean="0">
                <a:solidFill>
                  <a:srgbClr val="C00000"/>
                </a:solidFill>
              </a:rPr>
              <a:t>关键词密度</a:t>
            </a:r>
            <a:endParaRPr lang="zh-CN" altLang="en-US" sz="2800" b="1" dirty="0" smtClean="0">
              <a:solidFill>
                <a:srgbClr val="C00000"/>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amond(in)">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 calcmode="lin" valueType="num">
                                      <p:cBhvr additive="base">
                                        <p:cTn id="1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2</a:t>
            </a:fld>
            <a:endParaRPr lang="zh-CN" altLang="en-US"/>
          </a:p>
        </p:txBody>
      </p:sp>
      <p:sp>
        <p:nvSpPr>
          <p:cNvPr id="23" name="矩形 22"/>
          <p:cNvSpPr/>
          <p:nvPr/>
        </p:nvSpPr>
        <p:spPr>
          <a:xfrm>
            <a:off x="755576" y="1129339"/>
            <a:ext cx="2416251" cy="3338037"/>
          </a:xfrm>
          <a:prstGeom prst="rect">
            <a:avLst/>
          </a:prstGeom>
          <a:solidFill>
            <a:srgbClr val="BD392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五边形 25"/>
          <p:cNvSpPr/>
          <p:nvPr/>
        </p:nvSpPr>
        <p:spPr>
          <a:xfrm>
            <a:off x="1478836" y="1015336"/>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任意多边形 26"/>
          <p:cNvSpPr/>
          <p:nvPr/>
        </p:nvSpPr>
        <p:spPr>
          <a:xfrm>
            <a:off x="3409954"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五边形 30"/>
          <p:cNvSpPr/>
          <p:nvPr/>
        </p:nvSpPr>
        <p:spPr>
          <a:xfrm>
            <a:off x="1478836" y="1942273"/>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2" name="任意多边形 31"/>
          <p:cNvSpPr/>
          <p:nvPr/>
        </p:nvSpPr>
        <p:spPr>
          <a:xfrm>
            <a:off x="3409954"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6" name="五边形 35"/>
          <p:cNvSpPr/>
          <p:nvPr/>
        </p:nvSpPr>
        <p:spPr>
          <a:xfrm>
            <a:off x="1478836" y="2850031"/>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7" name="任意多边形 36"/>
          <p:cNvSpPr/>
          <p:nvPr/>
        </p:nvSpPr>
        <p:spPr>
          <a:xfrm>
            <a:off x="3409954"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8" name="文本框 18"/>
          <p:cNvSpPr txBox="1"/>
          <p:nvPr/>
        </p:nvSpPr>
        <p:spPr>
          <a:xfrm>
            <a:off x="3865316" y="2963695"/>
            <a:ext cx="4278584" cy="461665"/>
          </a:xfrm>
          <a:prstGeom prst="rect">
            <a:avLst/>
          </a:prstGeom>
          <a:noFill/>
          <a:ln>
            <a:noFill/>
          </a:ln>
        </p:spPr>
        <p:txBody>
          <a:bodyPr wrap="square" rtlCol="0">
            <a:spAutoFit/>
          </a:bodyPr>
          <a:lstStyle/>
          <a:p>
            <a:r>
              <a:rPr lang="en-US" sz="2400" b="1" dirty="0" smtClean="0"/>
              <a:t>Important Terms to Remember</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五边形 40"/>
          <p:cNvSpPr/>
          <p:nvPr/>
        </p:nvSpPr>
        <p:spPr>
          <a:xfrm>
            <a:off x="1478836" y="3776968"/>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2" name="任意多边形 41"/>
          <p:cNvSpPr/>
          <p:nvPr/>
        </p:nvSpPr>
        <p:spPr>
          <a:xfrm>
            <a:off x="3409954"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5" name="文本框 18"/>
          <p:cNvSpPr txBox="1"/>
          <p:nvPr/>
        </p:nvSpPr>
        <p:spPr>
          <a:xfrm>
            <a:off x="3865316" y="1134895"/>
            <a:ext cx="3471218" cy="461665"/>
          </a:xfrm>
          <a:prstGeom prst="rect">
            <a:avLst/>
          </a:prstGeom>
          <a:noFill/>
          <a:ln>
            <a:noFill/>
          </a:ln>
        </p:spPr>
        <p:txBody>
          <a:bodyPr wrap="square" rtlCol="0">
            <a:spAutoFit/>
          </a:bodyPr>
          <a:lstStyle/>
          <a:p>
            <a:r>
              <a:rPr lang="en-US" sz="2400" b="1" dirty="0" smtClean="0"/>
              <a:t>On Page optimization</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18"/>
          <p:cNvSpPr txBox="1"/>
          <p:nvPr/>
        </p:nvSpPr>
        <p:spPr>
          <a:xfrm>
            <a:off x="3865316" y="2009538"/>
            <a:ext cx="3471218" cy="461665"/>
          </a:xfrm>
          <a:prstGeom prst="rect">
            <a:avLst/>
          </a:prstGeom>
          <a:noFill/>
          <a:ln>
            <a:noFill/>
          </a:ln>
        </p:spPr>
        <p:txBody>
          <a:bodyPr wrap="square" rtlCol="0">
            <a:spAutoFit/>
          </a:bodyPr>
          <a:lstStyle/>
          <a:p>
            <a:r>
              <a:rPr lang="en-US" sz="2400" b="1" dirty="0" smtClean="0"/>
              <a:t>Off Page optimization</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18"/>
          <p:cNvSpPr txBox="1"/>
          <p:nvPr/>
        </p:nvSpPr>
        <p:spPr>
          <a:xfrm>
            <a:off x="3865316" y="3811833"/>
            <a:ext cx="3471218" cy="784830"/>
          </a:xfrm>
          <a:prstGeom prst="rect">
            <a:avLst/>
          </a:prstGeom>
          <a:noFill/>
          <a:ln>
            <a:noFill/>
          </a:ln>
        </p:spPr>
        <p:txBody>
          <a:bodyPr wrap="square" rtlCol="0">
            <a:spAutoFit/>
          </a:bodyPr>
          <a:lstStyle/>
          <a:p>
            <a:r>
              <a:rPr lang="zh-CN" altLang="en-US" sz="1050" dirty="0" smtClean="0"/>
              <a:t> </a:t>
            </a:r>
          </a:p>
          <a:p>
            <a:r>
              <a:rPr lang="en-US" sz="2400" b="1" dirty="0" smtClean="0"/>
              <a:t>SEO Formulas </a:t>
            </a:r>
            <a:endParaRPr lang="zh-CN" altLang="en-US" sz="2400" dirty="0" smtClean="0"/>
          </a:p>
          <a:p>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907705" y="1164939"/>
            <a:ext cx="836858" cy="609592"/>
            <a:chOff x="1830660" y="2607854"/>
            <a:chExt cx="2244725" cy="1635125"/>
          </a:xfrm>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p:cNvGrpSpPr/>
          <p:nvPr/>
        </p:nvGrpSpPr>
        <p:grpSpPr>
          <a:xfrm>
            <a:off x="1907704" y="1923678"/>
            <a:ext cx="914541" cy="675878"/>
            <a:chOff x="1613958" y="1985514"/>
            <a:chExt cx="3041516" cy="2247788"/>
          </a:xfrm>
        </p:grpSpPr>
        <p:sp>
          <p:nvSpPr>
            <p:cNvPr id="52"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1907704" y="2933265"/>
            <a:ext cx="964103" cy="621429"/>
            <a:chOff x="1613958" y="2225645"/>
            <a:chExt cx="3206347" cy="2066706"/>
          </a:xfrm>
        </p:grpSpPr>
        <p:sp>
          <p:nvSpPr>
            <p:cNvPr id="5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p:cNvGrpSpPr/>
          <p:nvPr/>
        </p:nvGrpSpPr>
        <p:grpSpPr>
          <a:xfrm>
            <a:off x="1907705" y="3845984"/>
            <a:ext cx="985324" cy="668775"/>
            <a:chOff x="1613958" y="2146913"/>
            <a:chExt cx="3276926" cy="2224169"/>
          </a:xfrm>
        </p:grpSpPr>
        <p:sp>
          <p:nvSpPr>
            <p:cNvPr id="58"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 name="TextBox 3"/>
          <p:cNvSpPr txBox="1"/>
          <p:nvPr/>
        </p:nvSpPr>
        <p:spPr>
          <a:xfrm>
            <a:off x="827584" y="1503021"/>
            <a:ext cx="677108" cy="913070"/>
          </a:xfrm>
          <a:prstGeom prst="rect">
            <a:avLst/>
          </a:prstGeom>
          <a:noFill/>
        </p:spPr>
        <p:txBody>
          <a:bodyPr vert="eaVert" wrap="none" rtlCol="0">
            <a:spAutoFit/>
          </a:bodyPr>
          <a:lstStyle/>
          <a:p>
            <a:r>
              <a:rPr lang="zh-CN" altLang="en-US" sz="3200" b="1" dirty="0">
                <a:solidFill>
                  <a:schemeClr val="bg1"/>
                </a:solidFill>
                <a:latin typeface="微软雅黑" pitchFamily="34" charset="-122"/>
                <a:ea typeface="微软雅黑" pitchFamily="34" charset="-122"/>
              </a:rPr>
              <a:t>目录</a:t>
            </a:r>
          </a:p>
        </p:txBody>
      </p:sp>
      <p:sp>
        <p:nvSpPr>
          <p:cNvPr id="60" name="矩形 59"/>
          <p:cNvSpPr/>
          <p:nvPr/>
        </p:nvSpPr>
        <p:spPr>
          <a:xfrm rot="5400000">
            <a:off x="261050" y="2970799"/>
            <a:ext cx="1635384" cy="584775"/>
          </a:xfrm>
          <a:prstGeom prst="rect">
            <a:avLst/>
          </a:prstGeom>
        </p:spPr>
        <p:txBody>
          <a:bodyPr wrap="none">
            <a:spAutoFit/>
          </a:bodyPr>
          <a:lstStyle/>
          <a:p>
            <a:r>
              <a:rPr lang="en-US" altLang="zh-CN" sz="32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3200" dirty="0">
              <a:solidFill>
                <a:schemeClr val="bg1"/>
              </a:solidFill>
            </a:endParaRPr>
          </a:p>
        </p:txBody>
      </p:sp>
    </p:spTree>
    <p:extLst>
      <p:ext uri="{BB962C8B-B14F-4D97-AF65-F5344CB8AC3E}">
        <p14:creationId xmlns:p14="http://schemas.microsoft.com/office/powerpoint/2010/main" xmlns="" val="259574068"/>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6500"/>
                            </p:stCondLst>
                            <p:childTnLst>
                              <p:par>
                                <p:cTn id="66" presetID="1" presetClass="entr" presetSubtype="0"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1" grpId="0" animBg="1"/>
      <p:bldP spid="32" grpId="0" animBg="1"/>
      <p:bldP spid="36" grpId="0" animBg="1"/>
      <p:bldP spid="37" grpId="0" animBg="1"/>
      <p:bldP spid="38" grpId="0"/>
      <p:bldP spid="41" grpId="0" animBg="1"/>
      <p:bldP spid="42" grpId="0" animBg="1"/>
      <p:bldP spid="45" grpId="0"/>
      <p:bldP spid="46" grpId="0"/>
      <p:bldP spid="47" grpId="0"/>
      <p:bldP spid="4"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20</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85720" y="714362"/>
            <a:ext cx="7143800" cy="4247317"/>
          </a:xfrm>
          <a:prstGeom prst="rect">
            <a:avLst/>
          </a:prstGeom>
          <a:noFill/>
        </p:spPr>
        <p:txBody>
          <a:bodyPr wrap="square" rtlCol="0">
            <a:spAutoFit/>
          </a:bodyPr>
          <a:lstStyle/>
          <a:p>
            <a:r>
              <a:rPr lang="en-US" sz="2800" b="1" dirty="0" smtClean="0"/>
              <a:t>4</a:t>
            </a:r>
            <a:r>
              <a:rPr lang="en-US" sz="2800" b="1" dirty="0" smtClean="0"/>
              <a:t>. </a:t>
            </a:r>
            <a:r>
              <a:rPr lang="en-US" sz="2800" b="1" dirty="0" smtClean="0">
                <a:solidFill>
                  <a:srgbClr val="C00000"/>
                </a:solidFill>
              </a:rPr>
              <a:t>Header tags and Keyword Phrases</a:t>
            </a:r>
            <a:r>
              <a:rPr lang="en-US" sz="2800" dirty="0" smtClean="0"/>
              <a:t>—are also important in SEO. A header tag is also known in SEO as an &lt;</a:t>
            </a:r>
            <a:r>
              <a:rPr lang="en-US" sz="2800" dirty="0" err="1" smtClean="0"/>
              <a:t>hn</a:t>
            </a:r>
            <a:r>
              <a:rPr lang="en-US" sz="2800" dirty="0" smtClean="0"/>
              <a:t>&gt;, in which n is a number between 1-6.  </a:t>
            </a:r>
            <a:endParaRPr lang="zh-CN" altLang="en-US" sz="2800" dirty="0" smtClean="0"/>
          </a:p>
          <a:p>
            <a:r>
              <a:rPr lang="en-US" sz="2800" dirty="0" smtClean="0"/>
              <a:t>o Use your keyword phrase once in your H1 tag  </a:t>
            </a:r>
            <a:endParaRPr lang="zh-CN" altLang="en-US" sz="2800" dirty="0" smtClean="0"/>
          </a:p>
          <a:p>
            <a:r>
              <a:rPr lang="en-US" sz="2800" dirty="0" smtClean="0"/>
              <a:t>o Use H1 tags on pages you are trying to drive unique traffic to (SEO page)  </a:t>
            </a:r>
            <a:endParaRPr lang="zh-CN" altLang="en-US" sz="2800" dirty="0" smtClean="0"/>
          </a:p>
          <a:p>
            <a:r>
              <a:rPr lang="en-US" sz="2800" dirty="0" smtClean="0"/>
              <a:t>o Use H2 tags if there are multiple sections  </a:t>
            </a:r>
            <a:endParaRPr lang="en-US" sz="2800" dirty="0" smtClean="0"/>
          </a:p>
          <a:p>
            <a:r>
              <a:rPr lang="zh-CN" altLang="en-US" sz="2800" b="1" dirty="0" smtClean="0">
                <a:solidFill>
                  <a:srgbClr val="C00000"/>
                </a:solidFill>
              </a:rPr>
              <a:t>段落标签与关键词组</a:t>
            </a:r>
            <a:endParaRPr lang="zh-CN" altLang="en-US" sz="2800" b="1" dirty="0" smtClean="0">
              <a:solidFill>
                <a:srgbClr val="C00000"/>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amond(in)">
                                      <p:cBhvr>
                                        <p:cTn id="13" dur="2000"/>
                                        <p:tgtEl>
                                          <p:spTgt spid="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amond(in)">
                                      <p:cBhvr>
                                        <p:cTn id="16" dur="20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21</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85720" y="642924"/>
            <a:ext cx="7000924" cy="5047536"/>
          </a:xfrm>
          <a:prstGeom prst="rect">
            <a:avLst/>
          </a:prstGeom>
          <a:noFill/>
        </p:spPr>
        <p:txBody>
          <a:bodyPr wrap="square" rtlCol="0">
            <a:spAutoFit/>
          </a:bodyPr>
          <a:lstStyle/>
          <a:p>
            <a:r>
              <a:rPr lang="en-US" sz="2800" dirty="0" smtClean="0"/>
              <a:t>5. </a:t>
            </a:r>
            <a:r>
              <a:rPr lang="en-US" sz="2800" b="1" dirty="0" smtClean="0">
                <a:solidFill>
                  <a:srgbClr val="C00000"/>
                </a:solidFill>
              </a:rPr>
              <a:t>Internal Page Linking with Anchor Text</a:t>
            </a:r>
            <a:r>
              <a:rPr lang="en-US" sz="2800" dirty="0" smtClean="0">
                <a:solidFill>
                  <a:srgbClr val="C00000"/>
                </a:solidFill>
              </a:rPr>
              <a:t> </a:t>
            </a:r>
            <a:r>
              <a:rPr lang="en-US" sz="2800" dirty="0" smtClean="0"/>
              <a:t>--refers </a:t>
            </a:r>
            <a:r>
              <a:rPr lang="en-US" sz="2800" dirty="0" smtClean="0"/>
              <a:t>to a link on a page that points to another page within the same website.  </a:t>
            </a:r>
            <a:endParaRPr lang="zh-CN" altLang="en-US" sz="2800" dirty="0" smtClean="0"/>
          </a:p>
          <a:p>
            <a:r>
              <a:rPr lang="en-US" sz="2800" dirty="0" smtClean="0"/>
              <a:t> o When linking to another page on the same site from within content, select good anchor text (keywords) to use in the actual link and do </a:t>
            </a:r>
            <a:r>
              <a:rPr lang="en-US" sz="2800" dirty="0" smtClean="0"/>
              <a:t>this </a:t>
            </a:r>
            <a:r>
              <a:rPr lang="en-US" sz="2800" dirty="0" smtClean="0"/>
              <a:t>often. For example: “We offer a wide range of </a:t>
            </a:r>
            <a:r>
              <a:rPr lang="en-US" sz="2800" dirty="0" smtClean="0">
                <a:solidFill>
                  <a:srgbClr val="0070C0"/>
                </a:solidFill>
              </a:rPr>
              <a:t>web design services</a:t>
            </a:r>
            <a:r>
              <a:rPr lang="en-US" sz="2800" dirty="0" smtClean="0"/>
              <a:t>,” rather than “</a:t>
            </a:r>
            <a:r>
              <a:rPr lang="en-US" sz="2800" dirty="0" smtClean="0">
                <a:solidFill>
                  <a:srgbClr val="0070C0"/>
                </a:solidFill>
              </a:rPr>
              <a:t>Click here </a:t>
            </a:r>
            <a:r>
              <a:rPr lang="en-US" sz="2800" dirty="0" smtClean="0"/>
              <a:t>for our services.”  </a:t>
            </a:r>
            <a:endParaRPr lang="en-US" sz="2800" dirty="0" smtClean="0"/>
          </a:p>
          <a:p>
            <a:r>
              <a:rPr lang="zh-CN" altLang="en-US" sz="2800" b="1" dirty="0" smtClean="0">
                <a:solidFill>
                  <a:srgbClr val="C00000"/>
                </a:solidFill>
              </a:rPr>
              <a:t>网站内部锚文本链接</a:t>
            </a:r>
            <a:endParaRPr lang="zh-CN" altLang="en-US" sz="2800" b="1" dirty="0" smtClean="0">
              <a:solidFill>
                <a:srgbClr val="C00000"/>
              </a:solidFill>
            </a:endParaRPr>
          </a:p>
          <a:p>
            <a:endParaRPr lang="zh-CN" altLang="en-US" sz="2400"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22</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 </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3"/>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4" cstate="print"/>
          <a:srcRect/>
          <a:stretch>
            <a:fillRect/>
          </a:stretch>
        </p:blipFill>
        <p:spPr bwMode="auto">
          <a:xfrm>
            <a:off x="7429520" y="500048"/>
            <a:ext cx="1428760" cy="1435225"/>
          </a:xfrm>
          <a:prstGeom prst="rect">
            <a:avLst/>
          </a:prstGeom>
          <a:noFill/>
        </p:spPr>
      </p:pic>
      <p:pic>
        <p:nvPicPr>
          <p:cNvPr id="4099" name="Picture 3" descr="C:\Users\win7\Desktop\SEOTALENT网站-June 8 2017\1 面向国际市场的SEO-英文版\4. Blog Ideas\2 Tutorial-视频课程录制资料\sam id with frame.jpg"/>
          <p:cNvPicPr>
            <a:picLocks noChangeAspect="1" noChangeArrowheads="1"/>
          </p:cNvPicPr>
          <p:nvPr/>
        </p:nvPicPr>
        <p:blipFill>
          <a:blip r:embed="rId5" cstate="print"/>
          <a:srcRect/>
          <a:stretch>
            <a:fillRect/>
          </a:stretch>
        </p:blipFill>
        <p:spPr bwMode="auto">
          <a:xfrm>
            <a:off x="7429520" y="2071684"/>
            <a:ext cx="1428760" cy="1428760"/>
          </a:xfrm>
          <a:prstGeom prst="rect">
            <a:avLst/>
          </a:prstGeom>
          <a:noFill/>
        </p:spPr>
      </p:pic>
      <p:sp>
        <p:nvSpPr>
          <p:cNvPr id="9" name="TextBox 8"/>
          <p:cNvSpPr txBox="1"/>
          <p:nvPr/>
        </p:nvSpPr>
        <p:spPr>
          <a:xfrm>
            <a:off x="500034" y="714362"/>
            <a:ext cx="6429420" cy="4247317"/>
          </a:xfrm>
          <a:prstGeom prst="rect">
            <a:avLst/>
          </a:prstGeom>
          <a:noFill/>
        </p:spPr>
        <p:txBody>
          <a:bodyPr wrap="square" rtlCol="0">
            <a:spAutoFit/>
          </a:bodyPr>
          <a:lstStyle/>
          <a:p>
            <a:r>
              <a:rPr lang="en-US" dirty="0" smtClean="0"/>
              <a:t> </a:t>
            </a:r>
            <a:r>
              <a:rPr lang="en-US" sz="2800" b="1" dirty="0" smtClean="0"/>
              <a:t>6</a:t>
            </a:r>
            <a:r>
              <a:rPr lang="en-US" sz="2800" b="1" dirty="0" smtClean="0"/>
              <a:t>. </a:t>
            </a:r>
            <a:r>
              <a:rPr lang="en-US" sz="2800" b="1" dirty="0" smtClean="0">
                <a:solidFill>
                  <a:srgbClr val="C00000"/>
                </a:solidFill>
              </a:rPr>
              <a:t>Image ALT Tags and Filenames</a:t>
            </a:r>
            <a:r>
              <a:rPr lang="en-US" sz="2800" dirty="0" smtClean="0"/>
              <a:t>—An alt tag is essentially the name of an image. All images should use appropriate alt tags. Not only are alt tags good for search engines; they are also good for accessibility. If someone is using a screen reader, they will be able to hear what that image is.  </a:t>
            </a:r>
            <a:endParaRPr lang="en-US" sz="2800" dirty="0" smtClean="0"/>
          </a:p>
          <a:p>
            <a:r>
              <a:rPr lang="zh-CN" altLang="en-US" sz="2800" dirty="0" smtClean="0">
                <a:solidFill>
                  <a:srgbClr val="C00000"/>
                </a:solidFill>
              </a:rPr>
              <a:t>图片标签和文件名</a:t>
            </a:r>
            <a:endParaRPr lang="zh-CN" altLang="en-US" sz="2800" dirty="0" smtClean="0">
              <a:solidFill>
                <a:srgbClr val="C00000"/>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23</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3"/>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4" cstate="print"/>
          <a:srcRect/>
          <a:stretch>
            <a:fillRect/>
          </a:stretch>
        </p:blipFill>
        <p:spPr bwMode="auto">
          <a:xfrm>
            <a:off x="7429520" y="500048"/>
            <a:ext cx="1428760" cy="1435225"/>
          </a:xfrm>
          <a:prstGeom prst="rect">
            <a:avLst/>
          </a:prstGeom>
          <a:noFill/>
        </p:spPr>
      </p:pic>
      <p:pic>
        <p:nvPicPr>
          <p:cNvPr id="4099" name="Picture 3" descr="C:\Users\win7\Desktop\SEOTALENT网站-June 8 2017\1 面向国际市场的SEO-英文版\4. Blog Ideas\2 Tutorial-视频课程录制资料\sam id with frame.jpg"/>
          <p:cNvPicPr>
            <a:picLocks noChangeAspect="1" noChangeArrowheads="1"/>
          </p:cNvPicPr>
          <p:nvPr/>
        </p:nvPicPr>
        <p:blipFill>
          <a:blip r:embed="rId5" cstate="print"/>
          <a:srcRect/>
          <a:stretch>
            <a:fillRect/>
          </a:stretch>
        </p:blipFill>
        <p:spPr bwMode="auto">
          <a:xfrm>
            <a:off x="7429520" y="2071684"/>
            <a:ext cx="1428760" cy="1428760"/>
          </a:xfrm>
          <a:prstGeom prst="rect">
            <a:avLst/>
          </a:prstGeom>
          <a:noFill/>
        </p:spPr>
      </p:pic>
      <p:sp>
        <p:nvSpPr>
          <p:cNvPr id="9" name="TextBox 8"/>
          <p:cNvSpPr txBox="1"/>
          <p:nvPr/>
        </p:nvSpPr>
        <p:spPr>
          <a:xfrm>
            <a:off x="357158" y="714362"/>
            <a:ext cx="6929486" cy="4955203"/>
          </a:xfrm>
          <a:prstGeom prst="rect">
            <a:avLst/>
          </a:prstGeom>
          <a:noFill/>
        </p:spPr>
        <p:txBody>
          <a:bodyPr wrap="square" rtlCol="0">
            <a:spAutoFit/>
          </a:bodyPr>
          <a:lstStyle/>
          <a:p>
            <a:r>
              <a:rPr lang="en-US" dirty="0" smtClean="0"/>
              <a:t> </a:t>
            </a:r>
            <a:r>
              <a:rPr lang="en-US" sz="2800" b="1" dirty="0" smtClean="0"/>
              <a:t>7. </a:t>
            </a:r>
            <a:r>
              <a:rPr lang="en-US" sz="2800" b="1" dirty="0" smtClean="0">
                <a:solidFill>
                  <a:srgbClr val="C00000"/>
                </a:solidFill>
              </a:rPr>
              <a:t>Make Content Easy to Read-</a:t>
            </a:r>
            <a:r>
              <a:rPr lang="en-US" sz="2800" dirty="0" smtClean="0"/>
              <a:t>-This is not a huge factor in search engine rankings, but will help your users easily scan your content and find the keywords they are looking for. You should use bolding and bullet points to set apart words in the text, and this further tells the engines what is important on the page. Don’t go wild or you’ll end up cluttering up your page and aggravating the user.  </a:t>
            </a:r>
          </a:p>
          <a:p>
            <a:r>
              <a:rPr lang="zh-CN" altLang="en-US" sz="2800" b="1" dirty="0" smtClean="0">
                <a:solidFill>
                  <a:srgbClr val="C00000"/>
                </a:solidFill>
              </a:rPr>
              <a:t>网页容易阅读</a:t>
            </a:r>
            <a:endParaRPr lang="zh-CN" altLang="en-US" sz="2800" b="1" dirty="0" smtClean="0">
              <a:solidFill>
                <a:srgbClr val="C00000"/>
              </a:solidFill>
            </a:endParaRPr>
          </a:p>
          <a:p>
            <a:r>
              <a:rPr lang="en-US" dirty="0" smtClean="0"/>
              <a:t> </a:t>
            </a:r>
            <a:endParaRPr lang="zh-CN" altLang="en-US"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flipH="1">
            <a:off x="1619672" y="627534"/>
            <a:ext cx="6360110" cy="830997"/>
          </a:xfrm>
          <a:prstGeom prst="rect">
            <a:avLst/>
          </a:prstGeom>
        </p:spPr>
        <p:txBody>
          <a:bodyPr wrap="square">
            <a:spAutoFit/>
          </a:bodyPr>
          <a:lstStyle/>
          <a:p>
            <a:pPr algn="ctr"/>
            <a:r>
              <a:rPr lang="en-US" altLang="zh-CN" sz="48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MANY THANKS TO YOU</a:t>
            </a:r>
          </a:p>
        </p:txBody>
      </p:sp>
      <p:pic>
        <p:nvPicPr>
          <p:cNvPr id="2050" name="Picture 2"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500958" y="1714494"/>
            <a:ext cx="1500198" cy="1504065"/>
          </a:xfrm>
          <a:prstGeom prst="rect">
            <a:avLst/>
          </a:prstGeom>
          <a:noFill/>
        </p:spPr>
      </p:pic>
      <p:pic>
        <p:nvPicPr>
          <p:cNvPr id="2051" name="Picture 3"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572396" y="3429006"/>
            <a:ext cx="1493440" cy="1500198"/>
          </a:xfrm>
          <a:prstGeom prst="rect">
            <a:avLst/>
          </a:prstGeom>
          <a:noFill/>
        </p:spPr>
      </p:pic>
      <p:pic>
        <p:nvPicPr>
          <p:cNvPr id="5" name="Picture 3" descr="C:\Users\win7\Desktop\SEOTALENT网站-June 8 2017\1 面向国际市场的SEO-英文版\4. Blog Ideas\2 Tutorial-视频课程录制资料\sam id with frame.jpg"/>
          <p:cNvPicPr>
            <a:picLocks noChangeAspect="1" noChangeArrowheads="1"/>
          </p:cNvPicPr>
          <p:nvPr/>
        </p:nvPicPr>
        <p:blipFill>
          <a:blip r:embed="rId6" cstate="print"/>
          <a:srcRect/>
          <a:stretch>
            <a:fillRect/>
          </a:stretch>
        </p:blipFill>
        <p:spPr bwMode="auto">
          <a:xfrm>
            <a:off x="7572396" y="142858"/>
            <a:ext cx="1428760" cy="1428760"/>
          </a:xfrm>
          <a:prstGeom prst="rect">
            <a:avLst/>
          </a:prstGeom>
          <a:noFill/>
        </p:spPr>
      </p:pic>
    </p:spTree>
    <p:extLst>
      <p:ext uri="{BB962C8B-B14F-4D97-AF65-F5344CB8AC3E}">
        <p14:creationId xmlns:p14="http://schemas.microsoft.com/office/powerpoint/2010/main" xmlns="" val="2453479297"/>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3</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SEO</a:t>
            </a:r>
            <a:r>
              <a:rPr lang="zh-CN" altLang="en-US" b="1" kern="0" dirty="0" smtClean="0">
                <a:solidFill>
                  <a:schemeClr val="tx1">
                    <a:lumMod val="65000"/>
                    <a:lumOff val="35000"/>
                  </a:schemeClr>
                </a:solidFill>
                <a:latin typeface="微软雅黑" pitchFamily="34" charset="-122"/>
                <a:ea typeface="微软雅黑" pitchFamily="34" charset="-122"/>
                <a:cs typeface="Raleway"/>
              </a:rPr>
              <a:t>优化面向的读者</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214282" y="642924"/>
            <a:ext cx="7000924" cy="4431983"/>
          </a:xfrm>
          <a:prstGeom prst="rect">
            <a:avLst/>
          </a:prstGeom>
          <a:noFill/>
        </p:spPr>
        <p:txBody>
          <a:bodyPr wrap="square" rtlCol="0">
            <a:spAutoFit/>
          </a:bodyPr>
          <a:lstStyle/>
          <a:p>
            <a:r>
              <a:rPr lang="en-US" altLang="zh-CN" sz="2400" b="1" dirty="0" smtClean="0"/>
              <a:t>SEO</a:t>
            </a:r>
            <a:r>
              <a:rPr lang="zh-CN" altLang="en-US" sz="2400" b="1" dirty="0" smtClean="0"/>
              <a:t>优化常用英语术语中文解析面向的读者</a:t>
            </a:r>
            <a:endParaRPr lang="zh-CN" altLang="en-US" sz="2400" dirty="0" smtClean="0"/>
          </a:p>
          <a:p>
            <a:r>
              <a:rPr lang="en-US" sz="2400" dirty="0" smtClean="0"/>
              <a:t>SEO</a:t>
            </a:r>
            <a:r>
              <a:rPr lang="zh-CN" altLang="en-US" sz="2400" dirty="0" smtClean="0"/>
              <a:t>专员和相关工作者</a:t>
            </a:r>
          </a:p>
          <a:p>
            <a:r>
              <a:rPr lang="zh-CN" altLang="en-US" sz="2400" dirty="0" smtClean="0"/>
              <a:t>个人网站爱好者或计划开网店生意业主，</a:t>
            </a:r>
          </a:p>
          <a:p>
            <a:r>
              <a:rPr lang="zh-CN" altLang="en-US" sz="2400" dirty="0" smtClean="0"/>
              <a:t>社会化媒体推广人员，</a:t>
            </a:r>
          </a:p>
          <a:p>
            <a:r>
              <a:rPr lang="zh-CN" altLang="en-US" sz="2400" dirty="0" smtClean="0"/>
              <a:t>网站程序员要拓展</a:t>
            </a:r>
            <a:r>
              <a:rPr lang="en-US" sz="2400" dirty="0" smtClean="0"/>
              <a:t>SEO</a:t>
            </a:r>
            <a:r>
              <a:rPr lang="zh-CN" altLang="en-US" sz="2400" dirty="0" smtClean="0"/>
              <a:t>搜索引擎优化知识</a:t>
            </a:r>
          </a:p>
          <a:p>
            <a:r>
              <a:rPr lang="zh-CN" altLang="en-US" sz="2400" dirty="0" smtClean="0"/>
              <a:t>大学毕业生想要多学习一门职业技能</a:t>
            </a:r>
          </a:p>
          <a:p>
            <a:r>
              <a:rPr lang="zh-CN" altLang="en-US" sz="2400" dirty="0" smtClean="0"/>
              <a:t>博客写手</a:t>
            </a:r>
          </a:p>
          <a:p>
            <a:r>
              <a:rPr lang="zh-CN" altLang="en-US" sz="2400" dirty="0" smtClean="0"/>
              <a:t>使用过</a:t>
            </a:r>
            <a:r>
              <a:rPr lang="en-US" sz="2400" dirty="0" smtClean="0"/>
              <a:t>SEO</a:t>
            </a:r>
            <a:r>
              <a:rPr lang="zh-CN" altLang="en-US" sz="2400" dirty="0" smtClean="0"/>
              <a:t>服务公司的企业想要自己掌握</a:t>
            </a:r>
            <a:r>
              <a:rPr lang="en-US" sz="2400" dirty="0" smtClean="0"/>
              <a:t>SEO</a:t>
            </a:r>
            <a:r>
              <a:rPr lang="zh-CN" altLang="en-US" sz="2400" dirty="0" smtClean="0"/>
              <a:t>技术，</a:t>
            </a:r>
          </a:p>
          <a:p>
            <a:r>
              <a:rPr lang="zh-CN" altLang="en-US" sz="2400" dirty="0" smtClean="0"/>
              <a:t>产品销售市场营销人员要掌握有效电子销售技巧的个人或团队，</a:t>
            </a:r>
          </a:p>
          <a:p>
            <a:r>
              <a:rPr lang="zh-CN" altLang="en-US" sz="2400" dirty="0" smtClean="0"/>
              <a:t>国际贸易或国际市场推广人员 </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box(in)">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checkerboard(across)">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 calcmode="lin" valueType="num">
                                      <p:cBhvr additive="base">
                                        <p:cTn id="3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 calcmode="lin" valueType="num">
                                      <p:cBhvr additive="base">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diamond(in)">
                                      <p:cBhvr>
                                        <p:cTn id="51" dur="2000"/>
                                        <p:tgtEl>
                                          <p:spTgt spid="9">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box(in)">
                                      <p:cBhvr>
                                        <p:cTn id="5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4</a:t>
            </a:fld>
            <a:endParaRPr lang="zh-CN" altLang="en-US"/>
          </a:p>
        </p:txBody>
      </p:sp>
      <p:sp>
        <p:nvSpPr>
          <p:cNvPr id="201" name="矩形 200"/>
          <p:cNvSpPr/>
          <p:nvPr/>
        </p:nvSpPr>
        <p:spPr>
          <a:xfrm>
            <a:off x="3298031" y="227424"/>
            <a:ext cx="2569369" cy="400110"/>
          </a:xfrm>
          <a:prstGeom prst="rect">
            <a:avLst/>
          </a:prstGeom>
        </p:spPr>
        <p:txBody>
          <a:bodyPr wrap="square">
            <a:spAutoFit/>
          </a:bodyPr>
          <a:lstStyle/>
          <a:p>
            <a:pPr lvl="0" algn="ctr" defTabSz="685663">
              <a:spcBef>
                <a:spcPct val="20000"/>
              </a:spcBef>
              <a:defRPr/>
            </a:pPr>
            <a:r>
              <a:rPr lang="zh-CN" altLang="en-US" sz="2000" b="1" kern="0" dirty="0" smtClean="0">
                <a:solidFill>
                  <a:schemeClr val="tx1">
                    <a:lumMod val="65000"/>
                    <a:lumOff val="35000"/>
                  </a:schemeClr>
                </a:solidFill>
                <a:latin typeface="微软雅黑" pitchFamily="34" charset="-122"/>
                <a:ea typeface="微软雅黑" pitchFamily="34" charset="-122"/>
                <a:cs typeface="Raleway"/>
              </a:rPr>
              <a:t>盛老师简介</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pic>
        <p:nvPicPr>
          <p:cNvPr id="2050" name="Picture 2" descr="C:\Users\win7\Desktop\SEOTALENT网站-June 8 2017\1 面向国际市场的SEO-英文版\4. Blog Ideas\2 Tutorial-视频课程录制资料\Photo ID\cellphone ID .png"/>
          <p:cNvPicPr>
            <a:picLocks noChangeAspect="1" noChangeArrowheads="1"/>
          </p:cNvPicPr>
          <p:nvPr/>
        </p:nvPicPr>
        <p:blipFill>
          <a:blip r:embed="rId6"/>
          <a:srcRect/>
          <a:stretch>
            <a:fillRect/>
          </a:stretch>
        </p:blipFill>
        <p:spPr bwMode="auto">
          <a:xfrm>
            <a:off x="357158" y="642924"/>
            <a:ext cx="3143272" cy="4163273"/>
          </a:xfrm>
          <a:prstGeom prst="rect">
            <a:avLst/>
          </a:prstGeom>
          <a:noFill/>
        </p:spPr>
      </p:pic>
      <p:sp>
        <p:nvSpPr>
          <p:cNvPr id="10" name="TextBox 9"/>
          <p:cNvSpPr txBox="1"/>
          <p:nvPr/>
        </p:nvSpPr>
        <p:spPr>
          <a:xfrm>
            <a:off x="3929058" y="773073"/>
            <a:ext cx="3143272" cy="4370427"/>
          </a:xfrm>
          <a:prstGeom prst="rect">
            <a:avLst/>
          </a:prstGeom>
          <a:noFill/>
        </p:spPr>
        <p:txBody>
          <a:bodyPr wrap="square" rtlCol="0">
            <a:spAutoFit/>
          </a:bodyPr>
          <a:lstStyle/>
          <a:p>
            <a:r>
              <a:rPr lang="zh-CN" altLang="en-US" sz="2000" dirty="0" smtClean="0"/>
              <a:t>曾担任过上海外国语大学国际教育中心英语讲师</a:t>
            </a:r>
            <a:endParaRPr lang="en-US" altLang="zh-CN" sz="2000" dirty="0" smtClean="0"/>
          </a:p>
          <a:p>
            <a:endParaRPr lang="en-US" altLang="zh-CN" sz="2000" dirty="0" smtClean="0"/>
          </a:p>
          <a:p>
            <a:r>
              <a:rPr lang="en-US" altLang="zh-CN" sz="2000" dirty="0" smtClean="0"/>
              <a:t>WORDPRESS</a:t>
            </a:r>
            <a:r>
              <a:rPr lang="zh-CN" altLang="en-US" sz="2000" dirty="0" smtClean="0"/>
              <a:t>网站程序员</a:t>
            </a:r>
            <a:endParaRPr lang="en-US" altLang="zh-CN" sz="2000" dirty="0" smtClean="0"/>
          </a:p>
          <a:p>
            <a:r>
              <a:rPr lang="en-US" altLang="zh-CN" sz="2000" dirty="0" smtClean="0"/>
              <a:t>SEO</a:t>
            </a:r>
            <a:r>
              <a:rPr lang="zh-CN" altLang="en-US" sz="2000" dirty="0" smtClean="0"/>
              <a:t>搜索引擎优化专员</a:t>
            </a:r>
            <a:endParaRPr lang="en-US" altLang="zh-CN" sz="2000" dirty="0" smtClean="0"/>
          </a:p>
          <a:p>
            <a:endParaRPr lang="en-US" altLang="zh-CN" sz="2000" dirty="0" smtClean="0"/>
          </a:p>
          <a:p>
            <a:r>
              <a:rPr lang="zh-CN" altLang="en-US" sz="2000" dirty="0" smtClean="0"/>
              <a:t>擅长于网页设计</a:t>
            </a:r>
            <a:endParaRPr lang="en-US" altLang="zh-CN" sz="2000" dirty="0" smtClean="0"/>
          </a:p>
          <a:p>
            <a:r>
              <a:rPr lang="zh-CN" altLang="en-US" sz="2000" dirty="0" smtClean="0"/>
              <a:t>前端</a:t>
            </a:r>
            <a:r>
              <a:rPr lang="en-US" altLang="zh-CN" sz="2000" dirty="0" smtClean="0"/>
              <a:t>UX</a:t>
            </a:r>
            <a:r>
              <a:rPr lang="zh-CN" altLang="en-US" sz="2000" dirty="0" smtClean="0"/>
              <a:t>用户体验设计</a:t>
            </a:r>
            <a:endParaRPr lang="en-US" altLang="zh-CN" sz="2000" dirty="0" smtClean="0"/>
          </a:p>
          <a:p>
            <a:r>
              <a:rPr lang="zh-CN" altLang="en-US" sz="2000" dirty="0" smtClean="0"/>
              <a:t>中英文网站编辑</a:t>
            </a:r>
            <a:endParaRPr lang="en-US" altLang="zh-CN" sz="2000" dirty="0" smtClean="0"/>
          </a:p>
          <a:p>
            <a:r>
              <a:rPr lang="zh-CN" altLang="en-US" sz="2000" dirty="0" smtClean="0"/>
              <a:t>外贸</a:t>
            </a:r>
            <a:r>
              <a:rPr lang="en-US" altLang="zh-CN" sz="2000" dirty="0" smtClean="0"/>
              <a:t>SEO</a:t>
            </a:r>
            <a:r>
              <a:rPr lang="zh-CN" altLang="en-US" sz="2000" dirty="0" smtClean="0"/>
              <a:t>搜索引擎优化</a:t>
            </a:r>
            <a:endParaRPr lang="en-US" altLang="zh-CN" sz="2000" dirty="0" smtClean="0"/>
          </a:p>
          <a:p>
            <a:endParaRPr lang="en-US" altLang="zh-CN" sz="2000" dirty="0" smtClean="0"/>
          </a:p>
          <a:p>
            <a:r>
              <a:rPr lang="zh-CN" altLang="en-US" sz="2000" dirty="0" smtClean="0"/>
              <a:t>个人</a:t>
            </a:r>
            <a:r>
              <a:rPr lang="en-US" altLang="zh-CN" sz="2000" dirty="0" smtClean="0"/>
              <a:t>IT</a:t>
            </a:r>
            <a:r>
              <a:rPr lang="zh-CN" altLang="en-US" sz="2000" dirty="0" smtClean="0"/>
              <a:t>博客网站</a:t>
            </a:r>
            <a:endParaRPr lang="en-US" altLang="zh-CN" sz="2000" dirty="0" smtClean="0"/>
          </a:p>
          <a:p>
            <a:r>
              <a:rPr lang="en-US" altLang="zh-CN" sz="2000" dirty="0" smtClean="0"/>
              <a:t>www.seotalent.tech</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ox(in)">
                                      <p:cBhvr>
                                        <p:cTn id="13" dur="500"/>
                                        <p:tgtEl>
                                          <p:spTgt spid="10">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box(in)">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blinds(horizontal)">
                                      <p:cBhvr>
                                        <p:cTn id="21" dur="500"/>
                                        <p:tgtEl>
                                          <p:spTgt spid="10">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blinds(horizontal)">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checkerboard(across)">
                                      <p:cBhvr>
                                        <p:cTn id="29" dur="500"/>
                                        <p:tgtEl>
                                          <p:spTgt spid="10">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checkerboard(across)">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11" end="11"/>
                                            </p:txEl>
                                          </p:spTgt>
                                        </p:tgtEl>
                                        <p:attrNameLst>
                                          <p:attrName>style.visibility</p:attrName>
                                        </p:attrNameLst>
                                      </p:cBhvr>
                                      <p:to>
                                        <p:strVal val="visible"/>
                                      </p:to>
                                    </p:set>
                                    <p:anim calcmode="lin" valueType="num">
                                      <p:cBhvr additive="base">
                                        <p:cTn id="41"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5</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428596" y="928676"/>
            <a:ext cx="6143668" cy="3816429"/>
          </a:xfrm>
          <a:prstGeom prst="rect">
            <a:avLst/>
          </a:prstGeom>
          <a:solidFill>
            <a:schemeClr val="bg1"/>
          </a:solidFill>
        </p:spPr>
        <p:txBody>
          <a:bodyPr wrap="square" rtlCol="0">
            <a:spAutoFit/>
          </a:bodyPr>
          <a:lstStyle/>
          <a:p>
            <a:r>
              <a:rPr lang="en-US" sz="3200" b="1" dirty="0" smtClean="0">
                <a:solidFill>
                  <a:srgbClr val="BD392F"/>
                </a:solidFill>
              </a:rPr>
              <a:t>SEO (Search Engine Optimization)</a:t>
            </a:r>
            <a:r>
              <a:rPr lang="en-US" sz="3200" dirty="0" smtClean="0">
                <a:solidFill>
                  <a:srgbClr val="BD392F"/>
                </a:solidFill>
              </a:rPr>
              <a:t> </a:t>
            </a:r>
            <a:r>
              <a:rPr lang="en-US" sz="3200" dirty="0" smtClean="0"/>
              <a:t>is the process of maximizing a website’s </a:t>
            </a:r>
            <a:r>
              <a:rPr lang="en-US" sz="3200" dirty="0" smtClean="0">
                <a:solidFill>
                  <a:srgbClr val="BD392F"/>
                </a:solidFill>
              </a:rPr>
              <a:t>‘organic</a:t>
            </a:r>
            <a:r>
              <a:rPr lang="en-US" sz="3200" dirty="0" smtClean="0"/>
              <a:t>’ (non-paid) visits and sales from search engines. </a:t>
            </a:r>
          </a:p>
          <a:p>
            <a:endParaRPr lang="en-US" sz="3200" dirty="0" smtClean="0"/>
          </a:p>
          <a:p>
            <a:r>
              <a:rPr lang="zh-CN" altLang="en-US" sz="3200" b="1" dirty="0" smtClean="0">
                <a:solidFill>
                  <a:srgbClr val="BD392F"/>
                </a:solidFill>
              </a:rPr>
              <a:t>搜索引擎优化</a:t>
            </a:r>
            <a:endParaRPr lang="en-US" altLang="zh-CN" sz="3200" b="1" dirty="0" smtClean="0">
              <a:solidFill>
                <a:srgbClr val="BD392F"/>
              </a:solidFill>
            </a:endParaRPr>
          </a:p>
          <a:p>
            <a:r>
              <a:rPr lang="zh-CN" altLang="en-US" sz="3200" b="1" dirty="0" smtClean="0">
                <a:solidFill>
                  <a:srgbClr val="BD392F"/>
                </a:solidFill>
              </a:rPr>
              <a:t>天然的，有机的</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amond(in)">
                                      <p:cBhvr>
                                        <p:cTn id="13" dur="2000"/>
                                        <p:tgtEl>
                                          <p:spTgt spid="9">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amond(in)">
                                      <p:cBhvr>
                                        <p:cTn id="1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6</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00034" y="928676"/>
            <a:ext cx="6286544" cy="4801314"/>
          </a:xfrm>
          <a:prstGeom prst="rect">
            <a:avLst/>
          </a:prstGeom>
          <a:noFill/>
        </p:spPr>
        <p:txBody>
          <a:bodyPr wrap="square" rtlCol="0">
            <a:spAutoFit/>
          </a:bodyPr>
          <a:lstStyle/>
          <a:p>
            <a:r>
              <a:rPr lang="en-US" sz="3200" b="1" dirty="0" smtClean="0">
                <a:solidFill>
                  <a:srgbClr val="BD392F"/>
                </a:solidFill>
              </a:rPr>
              <a:t>On Page optimization </a:t>
            </a:r>
            <a:r>
              <a:rPr lang="en-US" sz="3200" dirty="0" smtClean="0"/>
              <a:t>(on-page SEO) is what can be done on the pages of a website to maximize its performance in the search engines for target keywords related to the on-page content.</a:t>
            </a:r>
          </a:p>
          <a:p>
            <a:endParaRPr lang="en-US" sz="3200" dirty="0" smtClean="0"/>
          </a:p>
          <a:p>
            <a:r>
              <a:rPr lang="zh-CN" altLang="en-US" sz="3200" dirty="0" smtClean="0">
                <a:solidFill>
                  <a:srgbClr val="BD392F"/>
                </a:solidFill>
              </a:rPr>
              <a:t>网站页面优化</a:t>
            </a:r>
          </a:p>
          <a:p>
            <a:endParaRPr lang="en-US" altLang="zh-CN" sz="3200" dirty="0" smtClean="0"/>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p:tgtEl>
                                          <p:spTgt spid="9">
                                            <p:txEl>
                                              <p:pRg st="2" end="2"/>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7</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 </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71472" y="1000114"/>
            <a:ext cx="6572296" cy="2831544"/>
          </a:xfrm>
          <a:prstGeom prst="rect">
            <a:avLst/>
          </a:prstGeom>
          <a:noFill/>
        </p:spPr>
        <p:txBody>
          <a:bodyPr wrap="square" rtlCol="0">
            <a:spAutoFit/>
          </a:bodyPr>
          <a:lstStyle/>
          <a:p>
            <a:r>
              <a:rPr lang="en-US" sz="3200" b="1" dirty="0" smtClean="0">
                <a:solidFill>
                  <a:srgbClr val="BD392F"/>
                </a:solidFill>
              </a:rPr>
              <a:t>Off Page optimization</a:t>
            </a:r>
            <a:r>
              <a:rPr lang="en-US" sz="3200" dirty="0" smtClean="0">
                <a:solidFill>
                  <a:srgbClr val="BD392F"/>
                </a:solidFill>
              </a:rPr>
              <a:t> </a:t>
            </a:r>
            <a:r>
              <a:rPr lang="en-US" sz="3200" dirty="0" smtClean="0"/>
              <a:t>(off-page SEO) is mainly about getting links from other websites to your website.</a:t>
            </a:r>
          </a:p>
          <a:p>
            <a:endParaRPr lang="en-US" altLang="zh-CN" sz="3200" dirty="0" smtClean="0"/>
          </a:p>
          <a:p>
            <a:r>
              <a:rPr lang="zh-CN" altLang="en-US" sz="3200" b="1" dirty="0" smtClean="0">
                <a:solidFill>
                  <a:srgbClr val="BD392F"/>
                </a:solidFill>
              </a:rPr>
              <a:t>网站页面之外的优化</a:t>
            </a: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checkerboard(across)">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8</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500034" y="785800"/>
            <a:ext cx="6143668" cy="3816429"/>
          </a:xfrm>
          <a:prstGeom prst="rect">
            <a:avLst/>
          </a:prstGeom>
          <a:noFill/>
        </p:spPr>
        <p:txBody>
          <a:bodyPr wrap="square" rtlCol="0">
            <a:spAutoFit/>
          </a:bodyPr>
          <a:lstStyle/>
          <a:p>
            <a:r>
              <a:rPr lang="en-US" sz="3200" dirty="0" smtClean="0"/>
              <a:t>SEO PRACTICES: </a:t>
            </a:r>
            <a:endParaRPr lang="zh-CN" altLang="en-US" sz="3200" dirty="0" smtClean="0"/>
          </a:p>
          <a:p>
            <a:r>
              <a:rPr lang="en-US" sz="3200" b="1" dirty="0" smtClean="0"/>
              <a:t>1. </a:t>
            </a:r>
            <a:r>
              <a:rPr lang="en-US" sz="3200" b="1" dirty="0" smtClean="0">
                <a:solidFill>
                  <a:srgbClr val="BD392F"/>
                </a:solidFill>
              </a:rPr>
              <a:t>White Hat SEO</a:t>
            </a:r>
            <a:r>
              <a:rPr lang="en-US" sz="3200" dirty="0" smtClean="0">
                <a:solidFill>
                  <a:srgbClr val="BD392F"/>
                </a:solidFill>
              </a:rPr>
              <a:t> </a:t>
            </a:r>
            <a:r>
              <a:rPr lang="en-US" sz="3200" dirty="0" smtClean="0"/>
              <a:t>– ethical SEO methods </a:t>
            </a:r>
            <a:r>
              <a:rPr lang="zh-CN" altLang="en-US" sz="3200" b="1" dirty="0" smtClean="0">
                <a:solidFill>
                  <a:srgbClr val="BD392F"/>
                </a:solidFill>
              </a:rPr>
              <a:t>白帽</a:t>
            </a:r>
          </a:p>
          <a:p>
            <a:r>
              <a:rPr lang="en-US" sz="3200" b="1" dirty="0" smtClean="0"/>
              <a:t>2. </a:t>
            </a:r>
            <a:r>
              <a:rPr lang="en-US" sz="3200" b="1" dirty="0" smtClean="0">
                <a:solidFill>
                  <a:srgbClr val="BD392F"/>
                </a:solidFill>
              </a:rPr>
              <a:t>Black Hat SEO</a:t>
            </a:r>
            <a:r>
              <a:rPr lang="en-US" sz="3200" dirty="0" smtClean="0">
                <a:solidFill>
                  <a:srgbClr val="BD392F"/>
                </a:solidFill>
              </a:rPr>
              <a:t> </a:t>
            </a:r>
            <a:r>
              <a:rPr lang="en-US" sz="3200" dirty="0" smtClean="0"/>
              <a:t>– SEO methods that do not follow the search engine guidelines </a:t>
            </a:r>
            <a:r>
              <a:rPr lang="zh-CN" altLang="en-US" sz="3200" b="1" dirty="0" smtClean="0">
                <a:solidFill>
                  <a:srgbClr val="BD392F"/>
                </a:solidFill>
              </a:rPr>
              <a:t>黑帽</a:t>
            </a:r>
          </a:p>
          <a:p>
            <a:r>
              <a:rPr lang="en-US" sz="3200" b="1" dirty="0" smtClean="0"/>
              <a:t>3. </a:t>
            </a:r>
            <a:r>
              <a:rPr lang="en-US" sz="3200" b="1" dirty="0" smtClean="0">
                <a:solidFill>
                  <a:srgbClr val="BD392F"/>
                </a:solidFill>
              </a:rPr>
              <a:t>Grey Hat SEO </a:t>
            </a:r>
            <a:r>
              <a:rPr lang="zh-CN" altLang="en-US" sz="3200" b="1" dirty="0" smtClean="0">
                <a:solidFill>
                  <a:srgbClr val="BD392F"/>
                </a:solidFill>
              </a:rPr>
              <a:t>灰帽</a:t>
            </a:r>
            <a:endParaRPr lang="zh-CN" altLang="en-US" sz="3200" dirty="0" smtClean="0">
              <a:solidFill>
                <a:srgbClr val="BD392F"/>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diamond(in)">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diamond(in)">
                                      <p:cBhvr>
                                        <p:cTn id="18" dur="20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pPr/>
              <a:t>9</a:t>
            </a:fld>
            <a:endParaRPr lang="zh-CN" altLang="en-US"/>
          </a:p>
        </p:txBody>
      </p:sp>
      <p:sp>
        <p:nvSpPr>
          <p:cNvPr id="201" name="矩形 200"/>
          <p:cNvSpPr/>
          <p:nvPr/>
        </p:nvSpPr>
        <p:spPr>
          <a:xfrm>
            <a:off x="3298031" y="227424"/>
            <a:ext cx="2569369" cy="369332"/>
          </a:xfrm>
          <a:prstGeom prst="rect">
            <a:avLst/>
          </a:prstGeom>
        </p:spPr>
        <p:txBody>
          <a:bodyPr wrap="square">
            <a:spAutoFit/>
          </a:bodyPr>
          <a:lstStyle/>
          <a:p>
            <a:pPr lvl="0" algn="ctr" defTabSz="685663">
              <a:spcBef>
                <a:spcPct val="20000"/>
              </a:spcBef>
              <a:defRPr/>
            </a:pPr>
            <a:r>
              <a:rPr lang="en-US" altLang="zh-CN" b="1" kern="0" dirty="0" smtClean="0">
                <a:solidFill>
                  <a:schemeClr val="tx1">
                    <a:lumMod val="65000"/>
                    <a:lumOff val="35000"/>
                  </a:schemeClr>
                </a:solidFill>
                <a:latin typeface="微软雅黑" pitchFamily="34" charset="-122"/>
                <a:ea typeface="微软雅黑" pitchFamily="34" charset="-122"/>
                <a:cs typeface="Raleway"/>
              </a:rPr>
              <a:t>Unit 1. On Page SEO </a:t>
            </a:r>
            <a:endParaRPr lang="en-US" altLang="zh-CN" b="1" kern="0" dirty="0">
              <a:solidFill>
                <a:schemeClr val="tx1">
                  <a:lumMod val="65000"/>
                  <a:lumOff val="35000"/>
                </a:schemeClr>
              </a:solidFill>
              <a:latin typeface="微软雅黑" pitchFamily="34" charset="-122"/>
              <a:ea typeface="微软雅黑"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Users\win7\Desktop\SEOTALENT网站-June 8 2017\1 面向国际市场的SEO-英文版\4. Blog Ideas\2 Tutorial-视频课程录制资料\seotalent ID photo.jpg"/>
          <p:cNvPicPr>
            <a:picLocks noChangeAspect="1" noChangeArrowheads="1"/>
          </p:cNvPicPr>
          <p:nvPr/>
        </p:nvPicPr>
        <p:blipFill>
          <a:blip r:embed="rId3" cstate="print"/>
          <a:srcRect/>
          <a:stretch>
            <a:fillRect/>
          </a:stretch>
        </p:blipFill>
        <p:spPr bwMode="auto">
          <a:xfrm>
            <a:off x="7429520" y="2071684"/>
            <a:ext cx="1389441" cy="1431124"/>
          </a:xfrm>
          <a:prstGeom prst="rect">
            <a:avLst/>
          </a:prstGeom>
          <a:noFill/>
        </p:spPr>
      </p:pic>
      <p:pic>
        <p:nvPicPr>
          <p:cNvPr id="3075" name="Picture 3" descr="C:\Users\win7\Desktop\SEOTALENT网站-June 8 2017\1 面向国际市场的SEO-英文版\4. Blog Ideas\2 Tutorial-视频课程录制资料\seotalent com.png"/>
          <p:cNvPicPr>
            <a:picLocks noChangeAspect="1" noChangeArrowheads="1"/>
          </p:cNvPicPr>
          <p:nvPr/>
        </p:nvPicPr>
        <p:blipFill>
          <a:blip r:embed="rId4"/>
          <a:srcRect/>
          <a:stretch>
            <a:fillRect/>
          </a:stretch>
        </p:blipFill>
        <p:spPr bwMode="auto">
          <a:xfrm>
            <a:off x="7429520" y="3571882"/>
            <a:ext cx="1357322" cy="1360821"/>
          </a:xfrm>
          <a:prstGeom prst="rect">
            <a:avLst/>
          </a:prstGeom>
          <a:noFill/>
        </p:spPr>
      </p:pic>
      <p:pic>
        <p:nvPicPr>
          <p:cNvPr id="3076" name="Picture 4" descr="C:\Users\win7\Desktop\SEOTALENT网站-June 8 2017\1 面向国际市场的SEO-英文版\4. Blog Ideas\2 Tutorial-视频课程录制资料\SHENGLI barcode.png"/>
          <p:cNvPicPr>
            <a:picLocks noChangeAspect="1" noChangeArrowheads="1"/>
          </p:cNvPicPr>
          <p:nvPr/>
        </p:nvPicPr>
        <p:blipFill>
          <a:blip r:embed="rId5" cstate="print"/>
          <a:srcRect/>
          <a:stretch>
            <a:fillRect/>
          </a:stretch>
        </p:blipFill>
        <p:spPr bwMode="auto">
          <a:xfrm>
            <a:off x="7429520" y="500048"/>
            <a:ext cx="1428760" cy="1435225"/>
          </a:xfrm>
          <a:prstGeom prst="rect">
            <a:avLst/>
          </a:prstGeom>
          <a:noFill/>
        </p:spPr>
      </p:pic>
      <p:sp>
        <p:nvSpPr>
          <p:cNvPr id="9" name="TextBox 8"/>
          <p:cNvSpPr txBox="1"/>
          <p:nvPr/>
        </p:nvSpPr>
        <p:spPr>
          <a:xfrm>
            <a:off x="357158" y="571486"/>
            <a:ext cx="6786610" cy="4944190"/>
          </a:xfrm>
          <a:prstGeom prst="rect">
            <a:avLst/>
          </a:prstGeom>
          <a:noFill/>
        </p:spPr>
        <p:txBody>
          <a:bodyPr wrap="square" rtlCol="0">
            <a:spAutoFit/>
          </a:bodyPr>
          <a:lstStyle/>
          <a:p>
            <a:r>
              <a:rPr lang="en-US" sz="3200" b="1" dirty="0" smtClean="0">
                <a:solidFill>
                  <a:srgbClr val="C00000"/>
                </a:solidFill>
              </a:rPr>
              <a:t>Header Tags / H-Tags</a:t>
            </a:r>
            <a:endParaRPr lang="zh-CN" altLang="en-US" sz="3200" dirty="0" smtClean="0">
              <a:solidFill>
                <a:srgbClr val="C00000"/>
              </a:solidFill>
            </a:endParaRPr>
          </a:p>
          <a:p>
            <a:r>
              <a:rPr lang="en-US" sz="3200" dirty="0" smtClean="0"/>
              <a:t>There are six sizes of heading tags, beginning with &lt;h1&gt;, the most important, and ending with &lt;h6&gt;, the least important (1</a:t>
            </a:r>
            <a:r>
              <a:rPr lang="en-US" sz="3200" dirty="0" smtClean="0"/>
              <a:t>).These </a:t>
            </a:r>
            <a:r>
              <a:rPr lang="en-US" sz="3200" dirty="0" smtClean="0"/>
              <a:t>tags do not carry much weight when it comes to SEO but it helps in content readability for users</a:t>
            </a:r>
            <a:r>
              <a:rPr lang="en-US" sz="3200" dirty="0" smtClean="0"/>
              <a:t>.</a:t>
            </a:r>
          </a:p>
          <a:p>
            <a:r>
              <a:rPr lang="zh-CN" altLang="en-US" sz="3200" b="1" dirty="0" smtClean="0">
                <a:solidFill>
                  <a:srgbClr val="C00000"/>
                </a:solidFill>
              </a:rPr>
              <a:t>段落标签</a:t>
            </a:r>
            <a:endParaRPr lang="zh-CN" altLang="en-US" sz="3200" b="1" dirty="0" smtClean="0">
              <a:solidFill>
                <a:srgbClr val="C00000"/>
              </a:solidFill>
            </a:endParaRPr>
          </a:p>
          <a:p>
            <a:endParaRPr lang="zh-CN" altLang="en-US" dirty="0"/>
          </a:p>
        </p:txBody>
      </p:sp>
    </p:spTree>
    <p:extLst>
      <p:ext uri="{BB962C8B-B14F-4D97-AF65-F5344CB8AC3E}">
        <p14:creationId xmlns:p14="http://schemas.microsoft.com/office/powerpoint/2010/main" xmlns="" val="561129406"/>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PASSING_SCORE" val="100.0000000000"/>
  <p:tag name="ISPRING_RESOURCE_PATHS_HASH_2" val="35803bb3e45417c99218ac7b6d6fae66c11fecb8"/>
  <p:tag name="ISPRING_PLAYERS_CUSTOMIZATION" val="UEsDBBQAAgAIABpF1E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AaRdR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GkXU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AaRdR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AaRdR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AaRdR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aRdR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pF1E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BtF1E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AbRdRIY1AdNksAAABqAAAAGwAAAHVuaXZlcnNhbC91bml2ZXJzYWwucG5nLnhtbLOxr8jNUShLLSrOzM+zVTLUM1Cyt+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
  <p:tag name="ISPRING_ULTRA_SCORM_COURSE_ID" val="385E1A7A-1944-4946-AC06-C7152A7F8B24"/>
  <p:tag name="ISPRINGONLINEFOLDERID" val="0"/>
  <p:tag name="ISPRINGONLINEFOLDERPATH" val="Каталог"/>
  <p:tag name="ISPRINGCLOUDFOLDERID" val="0"/>
  <p:tag name="ISPRINGCLOUDFOLDERPATH" val="Каталог"/>
  <p:tag name="ISPRING_PRESENTATION_TITLE" val="dianzishangwu9-15"/>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1104</Words>
  <Application>Microsoft Office PowerPoint</Application>
  <PresentationFormat>全屏显示(16:9)</PresentationFormat>
  <Paragraphs>169</Paragraphs>
  <Slides>24</Slides>
  <Notes>24</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dianzishangwu9-15</dc:title>
  <dc:creator>微软用户</dc:creator>
  <cp:lastModifiedBy>win7</cp:lastModifiedBy>
  <cp:revision>166</cp:revision>
  <dcterms:created xsi:type="dcterms:W3CDTF">2015-08-29T03:10:12Z</dcterms:created>
  <dcterms:modified xsi:type="dcterms:W3CDTF">2017-06-11T14:24:08Z</dcterms:modified>
</cp:coreProperties>
</file>